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91" r:id="rId4"/>
    <p:sldId id="270" r:id="rId5"/>
    <p:sldId id="272" r:id="rId6"/>
    <p:sldId id="280" r:id="rId7"/>
    <p:sldId id="279" r:id="rId8"/>
    <p:sldId id="273" r:id="rId9"/>
    <p:sldId id="281" r:id="rId10"/>
    <p:sldId id="282" r:id="rId11"/>
    <p:sldId id="283" r:id="rId12"/>
    <p:sldId id="284" r:id="rId13"/>
    <p:sldId id="286" r:id="rId14"/>
    <p:sldId id="285" r:id="rId15"/>
    <p:sldId id="277" r:id="rId16"/>
    <p:sldId id="278" r:id="rId17"/>
    <p:sldId id="274" r:id="rId18"/>
    <p:sldId id="275" r:id="rId19"/>
    <p:sldId id="292" r:id="rId20"/>
    <p:sldId id="293" r:id="rId21"/>
    <p:sldId id="294" r:id="rId22"/>
    <p:sldId id="287" r:id="rId23"/>
    <p:sldId id="259" r:id="rId24"/>
    <p:sldId id="260" r:id="rId25"/>
    <p:sldId id="261" r:id="rId26"/>
    <p:sldId id="288" r:id="rId27"/>
    <p:sldId id="289" r:id="rId28"/>
    <p:sldId id="264" r:id="rId29"/>
    <p:sldId id="265" r:id="rId30"/>
    <p:sldId id="266" r:id="rId31"/>
    <p:sldId id="267" r:id="rId32"/>
    <p:sldId id="271" r:id="rId33"/>
    <p:sldId id="295" r:id="rId34"/>
    <p:sldId id="29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218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071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122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9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351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277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997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011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858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393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0126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67137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49010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39209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50649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B4A98-8CA0-4B61-AD11-0E708E8C34FD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90E46-0AB1-40B5-8075-7246394EE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970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9702" y="1738649"/>
            <a:ext cx="1984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u="sng" dirty="0" smtClean="0">
                <a:latin typeface="XCCW Joined 1a" panose="03050602040000000000" pitchFamily="66" charset="0"/>
              </a:rPr>
              <a:t>9.04.24</a:t>
            </a:r>
            <a:endParaRPr lang="en-GB" sz="2800" u="sng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39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566" y="2232562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XCCW Joined 1a" panose="03050602040000000000" pitchFamily="66" charset="0"/>
              </a:rPr>
              <a:t>what is phonics?</a:t>
            </a:r>
            <a:endParaRPr lang="en-GB" sz="6600" dirty="0">
              <a:latin typeface="XCCW Joined 1a" panose="03050602040000000000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3078051" y="3236155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3616817" y="3236155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438918" y="3236827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931536" y="3249370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138652" y="3256314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775619" y="3236155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8268237" y="3256986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8722218" y="3236155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9284593" y="3236155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/>
          <p:cNvCxnSpPr/>
          <p:nvPr/>
        </p:nvCxnSpPr>
        <p:spPr>
          <a:xfrm>
            <a:off x="1365161" y="3343847"/>
            <a:ext cx="144967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718219" y="3256314"/>
            <a:ext cx="121061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88924" y="5246814"/>
            <a:ext cx="1164613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A method of teaching reading – the </a:t>
            </a:r>
          </a:p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r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elationship between sounds and letters.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 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01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368" y="75013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i="1" dirty="0" smtClean="0"/>
              <a:t>We use the sounds not the letter names, and </a:t>
            </a:r>
            <a:br>
              <a:rPr lang="en-GB" i="1" dirty="0" smtClean="0"/>
            </a:br>
            <a:r>
              <a:rPr lang="en-GB" i="1" dirty="0" smtClean="0"/>
              <a:t>we try to be very precise when sounding out the letters.</a:t>
            </a:r>
            <a:endParaRPr lang="en-GB" i="1" dirty="0"/>
          </a:p>
        </p:txBody>
      </p:sp>
      <p:sp>
        <p:nvSpPr>
          <p:cNvPr id="3" name="TextBox 2"/>
          <p:cNvSpPr txBox="1"/>
          <p:nvPr/>
        </p:nvSpPr>
        <p:spPr>
          <a:xfrm>
            <a:off x="7612724" y="3128212"/>
            <a:ext cx="18103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solidFill>
                  <a:srgbClr val="FF0000"/>
                </a:solidFill>
                <a:latin typeface="XCCW Joined 1a" panose="03050602040000000000" pitchFamily="66" charset="0"/>
              </a:rPr>
              <a:t>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7763" y="2951749"/>
            <a:ext cx="18103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solidFill>
                  <a:srgbClr val="FF0000"/>
                </a:solidFill>
                <a:latin typeface="XCCW Joined 1a" panose="03050602040000000000" pitchFamily="66" charset="0"/>
              </a:rPr>
              <a:t>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47831" y="3128212"/>
            <a:ext cx="18103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l</a:t>
            </a:r>
            <a:endParaRPr lang="en-GB" sz="8800" dirty="0">
              <a:solidFill>
                <a:srgbClr val="FF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77617" y="2951749"/>
            <a:ext cx="18103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solidFill>
                  <a:srgbClr val="FF0000"/>
                </a:solidFill>
                <a:latin typeface="XCCW Joined 1a" panose="03050602040000000000" pitchFamily="66" charset="0"/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95960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1113" y="4901823"/>
            <a:ext cx="37673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segmenting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183989" y="4901823"/>
            <a:ext cx="292740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blending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901" y="2467849"/>
            <a:ext cx="3028682" cy="2324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2147" y="2030902"/>
            <a:ext cx="4031087" cy="287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2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egmentation — Reading Doctor | Apps for teaching kids to read and spe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959" y="180060"/>
            <a:ext cx="7109139" cy="35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730684" y="180060"/>
            <a:ext cx="37673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segmenting</a:t>
            </a:r>
            <a:endParaRPr lang="en-US" sz="44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29" y="180060"/>
            <a:ext cx="1359349" cy="10433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89563" y="3528568"/>
            <a:ext cx="436690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railway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07078" y="5434845"/>
            <a:ext cx="121058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ai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928057" y="4559161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447582" y="4666853"/>
            <a:ext cx="922908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5522968" y="4472455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090745" y="4497117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864439" y="4666853"/>
            <a:ext cx="129202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515840" y="5434845"/>
            <a:ext cx="6639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r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44756" y="5473442"/>
            <a:ext cx="5229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l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35403" y="5434766"/>
            <a:ext cx="11785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w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499071" y="5434765"/>
            <a:ext cx="152958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ay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2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2" grpId="0" animBg="1"/>
      <p:bldP spid="13" grpId="0" animBg="1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Segmenting is </a:t>
            </a:r>
            <a:r>
              <a:rPr lang="en-GB" i="1" u="sng" dirty="0" smtClean="0"/>
              <a:t>normally</a:t>
            </a:r>
            <a:r>
              <a:rPr lang="en-GB" i="1" dirty="0" smtClean="0"/>
              <a:t> </a:t>
            </a:r>
            <a:r>
              <a:rPr lang="en-GB" dirty="0" smtClean="0"/>
              <a:t>the bit children find the most difficult. Either…</a:t>
            </a:r>
            <a:endParaRPr lang="en-GB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578126" y="2385392"/>
            <a:ext cx="994907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XCCW Joined 1a" panose="03050602040000000000" pitchFamily="66" charset="0"/>
              </a:rPr>
              <a:t>Not remembering the different sounds</a:t>
            </a:r>
          </a:p>
          <a:p>
            <a:endParaRPr lang="en-GB" sz="2800" dirty="0">
              <a:latin typeface="XCCW Joined 1a" panose="03050602040000000000" pitchFamily="66" charset="0"/>
            </a:endParaRPr>
          </a:p>
          <a:p>
            <a:endParaRPr lang="en-GB" sz="2800" dirty="0" smtClean="0">
              <a:latin typeface="XCCW Joined 1a" panose="03050602040000000000" pitchFamily="66" charset="0"/>
            </a:endParaRPr>
          </a:p>
          <a:p>
            <a:endParaRPr lang="en-GB" sz="2800" dirty="0" smtClean="0">
              <a:latin typeface="XCCW Joined 1a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XCCW Joined 1a" panose="03050602040000000000" pitchFamily="66" charset="0"/>
              </a:rPr>
              <a:t>Not spotting the digraphs (two letters, one sound) or </a:t>
            </a:r>
            <a:r>
              <a:rPr lang="en-GB" sz="2800" dirty="0" err="1" smtClean="0">
                <a:latin typeface="XCCW Joined 1a" panose="03050602040000000000" pitchFamily="66" charset="0"/>
              </a:rPr>
              <a:t>trigraphs</a:t>
            </a:r>
            <a:r>
              <a:rPr lang="en-GB" sz="2800" dirty="0" smtClean="0">
                <a:latin typeface="XCCW Joined 1a" panose="03050602040000000000" pitchFamily="66" charset="0"/>
              </a:rPr>
              <a:t> (three letters one sound)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335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48" y="204993"/>
            <a:ext cx="10483223" cy="20768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173" y="4213570"/>
            <a:ext cx="10992507" cy="26444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632" y="2387302"/>
            <a:ext cx="10569439" cy="1997882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470484" y="5614737"/>
            <a:ext cx="1636295" cy="111384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975558" y="4425454"/>
            <a:ext cx="1668379" cy="144595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8694822" y="2456791"/>
            <a:ext cx="994610" cy="98207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7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97247" y="484922"/>
            <a:ext cx="259398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goat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733497" y="1842086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2331399" y="1522123"/>
            <a:ext cx="1038818" cy="964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746529" y="1518707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452972" y="2719036"/>
            <a:ext cx="31550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cloud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1783172" y="3919365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269757" y="3919365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2795435" y="4012728"/>
            <a:ext cx="951094" cy="950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4027509" y="3905036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880379" y="641757"/>
            <a:ext cx="289855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night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158240" y="1842086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7680799" y="2057471"/>
            <a:ext cx="1554641" cy="660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9520398" y="1848688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885138" y="3257799"/>
            <a:ext cx="51459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chopstick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6015561" y="4451526"/>
            <a:ext cx="1142679" cy="660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7436101" y="4458128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958660" y="4592144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8771171" y="4458128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231762" y="4451526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9656580" y="4417444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>
            <a:off x="10179139" y="4517349"/>
            <a:ext cx="910252" cy="448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62129" y="5934670"/>
            <a:ext cx="5157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soundbuttons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43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8" grpId="0"/>
      <p:bldP spid="9" grpId="0" animBg="1"/>
      <p:bldP spid="10" grpId="0" animBg="1"/>
      <p:bldP spid="13" grpId="0" animBg="1"/>
      <p:bldP spid="14" grpId="0"/>
      <p:bldP spid="15" grpId="0" animBg="1"/>
      <p:bldP spid="18" grpId="0" animBg="1"/>
      <p:bldP spid="20" grpId="0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547" y="208547"/>
            <a:ext cx="15648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XCCW Joined 1a" panose="03050602040000000000" pitchFamily="66" charset="0"/>
              </a:rPr>
              <a:t>a-e</a:t>
            </a:r>
            <a:endParaRPr lang="en-GB" sz="6000" dirty="0">
              <a:latin typeface="XCCW Joined 1a" panose="03050602040000000000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78505" y="208547"/>
            <a:ext cx="13805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XCCW Joined 1a" panose="03050602040000000000" pitchFamily="66" charset="0"/>
              </a:rPr>
              <a:t>e-e</a:t>
            </a:r>
            <a:endParaRPr lang="en-GB" sz="6000" dirty="0">
              <a:latin typeface="XCCW Joined 1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84294" y="208547"/>
            <a:ext cx="12554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XCCW Joined 1a" panose="03050602040000000000" pitchFamily="66" charset="0"/>
              </a:rPr>
              <a:t>i</a:t>
            </a:r>
            <a:r>
              <a:rPr lang="en-GB" sz="6000" dirty="0" smtClean="0">
                <a:latin typeface="XCCW Joined 1a" panose="03050602040000000000" pitchFamily="66" charset="0"/>
              </a:rPr>
              <a:t>-e</a:t>
            </a:r>
            <a:endParaRPr lang="en-GB" sz="6000" dirty="0">
              <a:latin typeface="XCCW Joined 1a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488905" y="232610"/>
            <a:ext cx="15504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XCCW Joined 1a" panose="03050602040000000000" pitchFamily="66" charset="0"/>
              </a:rPr>
              <a:t>u</a:t>
            </a:r>
            <a:r>
              <a:rPr lang="en-GB" sz="6000" dirty="0" smtClean="0">
                <a:latin typeface="XCCW Joined 1a" panose="03050602040000000000" pitchFamily="66" charset="0"/>
              </a:rPr>
              <a:t>-e</a:t>
            </a:r>
            <a:endParaRPr lang="en-GB" sz="6000" dirty="0">
              <a:latin typeface="XCCW Joined 1a" panose="0305060204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82589" y="208547"/>
            <a:ext cx="15536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XCCW Joined 1a" panose="03050602040000000000" pitchFamily="66" charset="0"/>
              </a:rPr>
              <a:t>o</a:t>
            </a:r>
            <a:r>
              <a:rPr lang="en-GB" sz="6000" dirty="0" smtClean="0">
                <a:latin typeface="XCCW Joined 1a" panose="03050602040000000000" pitchFamily="66" charset="0"/>
              </a:rPr>
              <a:t>-e</a:t>
            </a:r>
            <a:endParaRPr lang="en-GB" sz="6000" dirty="0">
              <a:latin typeface="XCCW Joined 1a" panose="03050602040000000000" pitchFamily="66" charset="0"/>
            </a:endParaRPr>
          </a:p>
        </p:txBody>
      </p:sp>
      <p:pic>
        <p:nvPicPr>
          <p:cNvPr id="13314" name="Picture 2" descr="The Magic E Song - Dailymotion Vide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49" y="1828801"/>
            <a:ext cx="3204410" cy="1802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Multiply 7"/>
          <p:cNvSpPr/>
          <p:nvPr/>
        </p:nvSpPr>
        <p:spPr>
          <a:xfrm>
            <a:off x="208547" y="981451"/>
            <a:ext cx="3561347" cy="3497179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289168" y="2093494"/>
            <a:ext cx="72346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We call</a:t>
            </a:r>
          </a:p>
          <a:p>
            <a:r>
              <a:rPr lang="en-GB" sz="48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them split spellings</a:t>
            </a:r>
            <a:endParaRPr lang="en-GB" sz="4800" dirty="0">
              <a:solidFill>
                <a:srgbClr val="FF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3121" y="4348306"/>
            <a:ext cx="226055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XCCW Joined 1a" panose="03050602040000000000" pitchFamily="66" charset="0"/>
              </a:rPr>
              <a:t>cake</a:t>
            </a:r>
            <a:endParaRPr lang="en-GB" sz="6600" dirty="0">
              <a:latin typeface="XCCW Joined 1a" panose="03050602040000000000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68624" y="5348610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c 12"/>
          <p:cNvSpPr/>
          <p:nvPr/>
        </p:nvSpPr>
        <p:spPr>
          <a:xfrm rot="11023171">
            <a:off x="1411840" y="4743837"/>
            <a:ext cx="1232717" cy="1209546"/>
          </a:xfrm>
          <a:prstGeom prst="arc">
            <a:avLst>
              <a:gd name="adj1" fmla="val 10115037"/>
              <a:gd name="adj2" fmla="val 0"/>
            </a:avLst>
          </a:prstGeom>
          <a:ln w="57150">
            <a:solidFill>
              <a:srgbClr val="F729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2041930" y="5294764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500678" y="4335147"/>
            <a:ext cx="245131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XCCW Joined 1a" panose="03050602040000000000" pitchFamily="66" charset="0"/>
              </a:rPr>
              <a:t>slide</a:t>
            </a:r>
            <a:endParaRPr lang="en-GB" sz="6600" dirty="0">
              <a:latin typeface="XCCW Joined 1a" panose="03050602040000000000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702125" y="5335451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189681" y="5332834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c 17"/>
          <p:cNvSpPr/>
          <p:nvPr/>
        </p:nvSpPr>
        <p:spPr>
          <a:xfrm rot="11023171">
            <a:off x="5668757" y="4797682"/>
            <a:ext cx="1232717" cy="1209546"/>
          </a:xfrm>
          <a:prstGeom prst="arc">
            <a:avLst>
              <a:gd name="adj1" fmla="val 10115037"/>
              <a:gd name="adj2" fmla="val 0"/>
            </a:avLst>
          </a:prstGeom>
          <a:ln w="57150">
            <a:solidFill>
              <a:srgbClr val="F729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996029" y="5294764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8674664" y="4367231"/>
            <a:ext cx="305243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XCCW Joined 1a" panose="03050602040000000000" pitchFamily="66" charset="0"/>
              </a:rPr>
              <a:t>phone</a:t>
            </a:r>
            <a:endParaRPr lang="en-GB" sz="6600" dirty="0">
              <a:latin typeface="XCCW Joined 1a" panose="03050602040000000000" pitchFamily="66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8750439" y="5338963"/>
            <a:ext cx="1038818" cy="964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c 21"/>
          <p:cNvSpPr/>
          <p:nvPr/>
        </p:nvSpPr>
        <p:spPr>
          <a:xfrm rot="11023171">
            <a:off x="10238817" y="4835753"/>
            <a:ext cx="1232717" cy="1209546"/>
          </a:xfrm>
          <a:prstGeom prst="arc">
            <a:avLst>
              <a:gd name="adj1" fmla="val 10115037"/>
              <a:gd name="adj2" fmla="val 0"/>
            </a:avLst>
          </a:prstGeom>
          <a:ln w="57150">
            <a:solidFill>
              <a:srgbClr val="F729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775199" y="5294763"/>
            <a:ext cx="244698" cy="2153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46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9" grpId="0"/>
      <p:bldP spid="12" grpId="0" animBg="1"/>
      <p:bldP spid="13" grpId="0" animBg="1"/>
      <p:bldP spid="14" grpId="0" animBg="1"/>
      <p:bldP spid="15" grpId="0"/>
      <p:bldP spid="16" grpId="0" animBg="1"/>
      <p:bldP spid="17" grpId="0" animBg="1"/>
      <p:bldP spid="18" grpId="0" animBg="1"/>
      <p:bldP spid="19" grpId="0" animBg="1"/>
      <p:bldP spid="20" grpId="0"/>
      <p:bldP spid="22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2874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u="sng" dirty="0" smtClean="0">
                <a:latin typeface="XCCW Joined 1a" panose="03050602040000000000" pitchFamily="66" charset="0"/>
              </a:rPr>
              <a:t>Blending</a:t>
            </a:r>
            <a:endParaRPr lang="en-GB" sz="6600" u="sng" dirty="0">
              <a:latin typeface="XCCW Joined 1a" panose="03050602040000000000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7549" y="1915411"/>
            <a:ext cx="8838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https://www.youtube.com/watch?v=AD-e441wuks&amp;t=153s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16" y="2663354"/>
            <a:ext cx="7058528" cy="40194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958" y="193555"/>
            <a:ext cx="2102139" cy="14971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716" y="365125"/>
            <a:ext cx="39972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The process of putting sounds</a:t>
            </a:r>
          </a:p>
          <a:p>
            <a:r>
              <a:rPr lang="en-GB" sz="2400" b="1" dirty="0" smtClean="0"/>
              <a:t>together to make a word</a:t>
            </a:r>
            <a:endParaRPr lang="en-GB" sz="2400" b="1" dirty="0"/>
          </a:p>
        </p:txBody>
      </p:sp>
      <p:pic>
        <p:nvPicPr>
          <p:cNvPr id="15362" name="Picture 2" descr="Blending — Reading Doctor | Apps for teaching kids to read and spel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624" y="2319218"/>
            <a:ext cx="3354806" cy="167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540056" y="4876800"/>
            <a:ext cx="431637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m</a:t>
            </a:r>
            <a:r>
              <a:rPr lang="en-GB" sz="2800" dirty="0" smtClean="0">
                <a:solidFill>
                  <a:srgbClr val="FF0000"/>
                </a:solidFill>
              </a:rPr>
              <a:t>at</a:t>
            </a:r>
          </a:p>
          <a:p>
            <a:endParaRPr lang="en-GB" sz="2800" dirty="0">
              <a:solidFill>
                <a:srgbClr val="FF0000"/>
              </a:solidFill>
            </a:endParaRPr>
          </a:p>
          <a:p>
            <a:r>
              <a:rPr lang="en-GB" sz="2800" dirty="0" err="1" smtClean="0">
                <a:solidFill>
                  <a:srgbClr val="FF0000"/>
                </a:solidFill>
              </a:rPr>
              <a:t>mmmmmaaaaaaaaatttttttttt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47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8832" y="1263483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u="sng" dirty="0" smtClean="0">
                <a:latin typeface="XCCW Joined 1a" panose="03050602040000000000" pitchFamily="66" charset="0"/>
              </a:rPr>
              <a:t>Phonics Lessons</a:t>
            </a:r>
            <a:endParaRPr lang="en-GB" sz="7200" u="sng" dirty="0">
              <a:latin typeface="XCCW Joined 1a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182" y="2856142"/>
            <a:ext cx="4250970" cy="400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48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971" y="1511467"/>
            <a:ext cx="11444207" cy="2747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09221" y="288758"/>
            <a:ext cx="22074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£6 per year!</a:t>
            </a:r>
            <a:endParaRPr lang="en-GB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336884" y="211813"/>
            <a:ext cx="2381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www.phonicsplay.co.uk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27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279" y="1723022"/>
            <a:ext cx="11439525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3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58" y="1410702"/>
            <a:ext cx="11849459" cy="309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3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06189" y="5213685"/>
            <a:ext cx="6031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____  ____  ____</a:t>
            </a:r>
            <a:endParaRPr lang="en-GB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10847569" y="284916"/>
            <a:ext cx="9076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27621" y="129572"/>
            <a:ext cx="14061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err="1" smtClean="0">
                <a:latin typeface="Comic Sans MS" panose="030F0702030302020204" pitchFamily="66" charset="0"/>
              </a:rPr>
              <a:t>ar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04760" y="284916"/>
            <a:ext cx="8499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192" y="2052704"/>
            <a:ext cx="3703078" cy="3703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49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2.96296E-6 L -0.42851 0.6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32" y="3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20313 0.652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3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2.96296E-6 L 0.06119 0.6277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0" y="3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Point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325978" y="5181600"/>
            <a:ext cx="6031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____  ____  ____  ____</a:t>
            </a:r>
            <a:endParaRPr lang="en-GB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10180885" y="1569660"/>
            <a:ext cx="8435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p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77200" y="454734"/>
            <a:ext cx="14061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err="1" smtClean="0">
                <a:latin typeface="Comic Sans MS" panose="030F0702030302020204" pitchFamily="66" charset="0"/>
              </a:rPr>
              <a:t>ar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49515" y="1478962"/>
            <a:ext cx="7649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07062" y="87544"/>
            <a:ext cx="8258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y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00" y="2024394"/>
            <a:ext cx="4687583" cy="379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04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96296E-6 L -0.38737 0.439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75" y="2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16679 0.605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46" y="3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59259E-6 L 0.18242 0.4493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15" y="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3.33333E-6 L 0.38255 0.6564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28" y="3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Point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640681" y="748904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5" name="TextBox 4"/>
          <p:cNvSpPr txBox="1"/>
          <p:nvPr/>
        </p:nvSpPr>
        <p:spPr>
          <a:xfrm>
            <a:off x="5518484" y="4743450"/>
            <a:ext cx="452387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____  ____  ____  ____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64791" y="1211993"/>
            <a:ext cx="6286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21904" y="81191"/>
            <a:ext cx="6655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endParaRPr lang="en-GB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73425" y="81192"/>
            <a:ext cx="6912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616281" y="1484785"/>
            <a:ext cx="7264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48217" y="97541"/>
            <a:ext cx="504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5" name="Arc 14"/>
          <p:cNvSpPr/>
          <p:nvPr/>
        </p:nvSpPr>
        <p:spPr>
          <a:xfrm rot="11023171">
            <a:off x="7058521" y="4797459"/>
            <a:ext cx="2006605" cy="1337033"/>
          </a:xfrm>
          <a:prstGeom prst="arc">
            <a:avLst>
              <a:gd name="adj1" fmla="val 10115037"/>
              <a:gd name="adj2" fmla="val 0"/>
            </a:avLst>
          </a:prstGeom>
          <a:ln w="57150">
            <a:solidFill>
              <a:srgbClr val="F729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98" y="713421"/>
            <a:ext cx="3206437" cy="496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90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7 L 0.0737 0.45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85" y="2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44444E-6 L 0.06497 0.6157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3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08229 0.4115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5" y="2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4.44444E-6 L 0.16836 0.614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11" y="3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Point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640681" y="748904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5" name="TextBox 4"/>
          <p:cNvSpPr txBox="1"/>
          <p:nvPr/>
        </p:nvSpPr>
        <p:spPr>
          <a:xfrm>
            <a:off x="5518484" y="4743450"/>
            <a:ext cx="452387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____  ____  ____  ____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64791" y="1211993"/>
            <a:ext cx="6591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21904" y="81191"/>
            <a:ext cx="6655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endParaRPr lang="en-GB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73425" y="81192"/>
            <a:ext cx="6912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616281" y="1484785"/>
            <a:ext cx="7328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48217" y="97541"/>
            <a:ext cx="504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5" name="Arc 14"/>
          <p:cNvSpPr/>
          <p:nvPr/>
        </p:nvSpPr>
        <p:spPr>
          <a:xfrm rot="11023171">
            <a:off x="7058521" y="4797459"/>
            <a:ext cx="2006605" cy="1337033"/>
          </a:xfrm>
          <a:prstGeom prst="arc">
            <a:avLst>
              <a:gd name="adj1" fmla="val 10115037"/>
              <a:gd name="adj2" fmla="val 0"/>
            </a:avLst>
          </a:prstGeom>
          <a:ln w="57150">
            <a:solidFill>
              <a:srgbClr val="F729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17" y="2084949"/>
            <a:ext cx="2005471" cy="18049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17" y="271971"/>
            <a:ext cx="1411068" cy="141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1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3.7037E-7 L 0.0737 0.45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85" y="2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44444E-6 L 0.06497 0.6157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3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81481E-6 L -0.08229 0.4115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5" y="2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4.44444E-6 L 0.16836 0.614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11" y="3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90" y="2739188"/>
            <a:ext cx="11701316" cy="22178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4412" y="737482"/>
            <a:ext cx="926567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In phonics, we learn that there</a:t>
            </a:r>
          </a:p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are different ways to make the same</a:t>
            </a:r>
          </a:p>
          <a:p>
            <a:pPr algn="ctr"/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sound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83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8603" y="737482"/>
            <a:ext cx="1119729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And that sometimes the one </a:t>
            </a:r>
            <a:r>
              <a:rPr 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grapheme</a:t>
            </a:r>
          </a:p>
          <a:p>
            <a:pPr algn="ctr"/>
            <a:r>
              <a:rPr lang="en-US" dirty="0" smtClean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(the way of writing a sound) </a:t>
            </a:r>
            <a:r>
              <a:rPr lang="en-US" sz="3200" dirty="0" smtClean="0">
                <a:ln w="0"/>
                <a:solidFill>
                  <a:schemeClr val="bg2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can make different sounds.</a:t>
            </a:r>
          </a:p>
          <a:p>
            <a:pPr algn="ctr"/>
            <a:endParaRPr lang="en-US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3558" y="2662990"/>
            <a:ext cx="8338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err="1" smtClean="0"/>
              <a:t>Eg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12392" y="3673642"/>
            <a:ext cx="223009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latin typeface="XCCW Joined 1a" panose="03050602040000000000" pitchFamily="66" charset="0"/>
              </a:rPr>
              <a:t>c</a:t>
            </a:r>
            <a:r>
              <a:rPr lang="en-GB" sz="4800" dirty="0" smtClean="0">
                <a:solidFill>
                  <a:srgbClr val="00B050"/>
                </a:solidFill>
                <a:latin typeface="XCCW Joined 1a" panose="03050602040000000000" pitchFamily="66" charset="0"/>
              </a:rPr>
              <a:t>ow</a:t>
            </a:r>
          </a:p>
          <a:p>
            <a:r>
              <a:rPr lang="en-GB" sz="4800" dirty="0" smtClean="0">
                <a:latin typeface="XCCW Joined 1a" panose="03050602040000000000" pitchFamily="66" charset="0"/>
              </a:rPr>
              <a:t>sn</a:t>
            </a:r>
            <a:r>
              <a:rPr lang="en-GB" sz="4800" dirty="0" smtClean="0">
                <a:solidFill>
                  <a:srgbClr val="00B050"/>
                </a:solidFill>
                <a:latin typeface="XCCW Joined 1a" panose="03050602040000000000" pitchFamily="66" charset="0"/>
              </a:rPr>
              <a:t>ow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678349" y="3673642"/>
            <a:ext cx="238719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XCCW Joined 1a" panose="03050602040000000000" pitchFamily="66" charset="0"/>
              </a:rPr>
              <a:t>gl</a:t>
            </a:r>
            <a:r>
              <a:rPr lang="en-GB" sz="48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ue</a:t>
            </a:r>
          </a:p>
          <a:p>
            <a:r>
              <a:rPr lang="en-GB" sz="4800" dirty="0" smtClean="0">
                <a:latin typeface="XCCW Joined 1a" panose="03050602040000000000" pitchFamily="66" charset="0"/>
              </a:rPr>
              <a:t>stat</a:t>
            </a:r>
            <a:r>
              <a:rPr lang="en-GB" sz="48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ue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387969" y="3673642"/>
            <a:ext cx="24449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XCCW Joined 1a" panose="03050602040000000000" pitchFamily="66" charset="0"/>
              </a:rPr>
              <a:t>cr</a:t>
            </a:r>
            <a:r>
              <a:rPr lang="en-GB" sz="4800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y</a:t>
            </a:r>
          </a:p>
          <a:p>
            <a:r>
              <a:rPr lang="en-GB" sz="4800" dirty="0" smtClean="0">
                <a:latin typeface="XCCW Joined 1a" panose="03050602040000000000" pitchFamily="66" charset="0"/>
              </a:rPr>
              <a:t>sunn</a:t>
            </a:r>
            <a:r>
              <a:rPr lang="en-GB" sz="4800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y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325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4554" y="127882"/>
            <a:ext cx="6862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Phoneme </a:t>
            </a:r>
            <a:r>
              <a:rPr lang="en-US" sz="3600" b="0" u="sng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(sound) </a:t>
            </a:r>
            <a:r>
              <a:rPr lang="en-US" sz="5400" b="0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spotters</a:t>
            </a:r>
            <a:endParaRPr lang="en-US" sz="54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412" name="Picture 4" descr="Phonics er ir ur phoneme spotter | Teaching Resources | Phonics, Phonemes,  Teach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974" y="1233324"/>
            <a:ext cx="7944455" cy="562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490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0726" y="305717"/>
            <a:ext cx="10515600" cy="1325563"/>
          </a:xfrm>
        </p:spPr>
        <p:txBody>
          <a:bodyPr/>
          <a:lstStyle/>
          <a:p>
            <a:r>
              <a:rPr lang="en-GB" u="sng" dirty="0" smtClean="0">
                <a:latin typeface="XCCW Joined 1a" panose="03050602040000000000" pitchFamily="66" charset="0"/>
              </a:rPr>
              <a:t>Phonics Screening Test</a:t>
            </a:r>
            <a:endParaRPr lang="en-GB" u="sng" dirty="0">
              <a:latin typeface="XCCW Joined 1a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698" y="1631280"/>
            <a:ext cx="3464092" cy="4902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43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626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44822" y="5727031"/>
            <a:ext cx="6460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(32/40 usually a ‘pass’ – changes each</a:t>
            </a:r>
          </a:p>
          <a:p>
            <a:r>
              <a:rPr lang="en-GB" sz="20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year)</a:t>
            </a:r>
            <a:endParaRPr lang="en-GB" sz="2000" dirty="0">
              <a:solidFill>
                <a:srgbClr val="FF0000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27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033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322" y="252161"/>
            <a:ext cx="8941468" cy="643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70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8538" y="485524"/>
            <a:ext cx="8728410" cy="611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6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750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155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539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145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3581400" cy="50482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9478" y="1690688"/>
            <a:ext cx="3590925" cy="5029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3475" y="1804988"/>
            <a:ext cx="3409950" cy="49339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97152" y="363931"/>
            <a:ext cx="39132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 smtClean="0">
                <a:latin typeface="XCCW Joined 1a" panose="03050602040000000000" pitchFamily="66" charset="0"/>
              </a:rPr>
              <a:t>Practise Tests</a:t>
            </a:r>
            <a:endParaRPr lang="en-GB" sz="3600" u="sng" dirty="0">
              <a:latin typeface="XCCW Joined 1a" panose="03050602040000000000" pitchFamily="66" charset="0"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80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9426"/>
            <a:ext cx="12030075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3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hase 3 Phonics Flashcards (teacher mad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48" y="1175001"/>
            <a:ext cx="3898232" cy="194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8968" y="272716"/>
            <a:ext cx="113239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XCCW Joined 1a" panose="03050602040000000000" pitchFamily="66" charset="0"/>
              </a:rPr>
              <a:t>Things you can do at home (time permitting)</a:t>
            </a:r>
            <a:endParaRPr lang="en-GB" sz="3200" u="sng" dirty="0">
              <a:latin typeface="XCCW Joined 1a" panose="03050602040000000000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4066" y="1457061"/>
            <a:ext cx="79079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1a" panose="03050602040000000000" pitchFamily="66" charset="0"/>
              </a:rPr>
              <a:t>practise flashcards – keep</a:t>
            </a:r>
          </a:p>
          <a:p>
            <a:r>
              <a:rPr lang="en-GB" sz="2800" dirty="0" smtClean="0">
                <a:latin typeface="XCCW Joined 1a" panose="03050602040000000000" pitchFamily="66" charset="0"/>
              </a:rPr>
              <a:t>sounds apart they need to practise.</a:t>
            </a:r>
          </a:p>
          <a:p>
            <a:r>
              <a:rPr lang="en-GB" sz="2800" dirty="0" smtClean="0">
                <a:latin typeface="XCCW Joined 1a" panose="03050602040000000000" pitchFamily="66" charset="0"/>
              </a:rPr>
              <a:t>Little and often!</a:t>
            </a:r>
            <a:endParaRPr lang="en-GB" sz="2800" dirty="0">
              <a:latin typeface="XCCW Joined 1a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4066" y="3781548"/>
            <a:ext cx="79848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1a" panose="03050602040000000000" pitchFamily="66" charset="0"/>
              </a:rPr>
              <a:t>Practise spotting sounds / digraphs</a:t>
            </a:r>
          </a:p>
          <a:p>
            <a:r>
              <a:rPr lang="en-GB" sz="2800" dirty="0" smtClean="0">
                <a:latin typeface="XCCW Joined 1a" panose="03050602040000000000" pitchFamily="66" charset="0"/>
              </a:rPr>
              <a:t>in words</a:t>
            </a:r>
            <a:endParaRPr lang="en-GB" sz="2800" dirty="0">
              <a:latin typeface="XCCW Joined 1a" panose="0305060204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4066" y="5776429"/>
            <a:ext cx="63898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1a" panose="03050602040000000000" pitchFamily="66" charset="0"/>
              </a:rPr>
              <a:t>Read as often as possible!!!</a:t>
            </a:r>
            <a:endParaRPr lang="en-GB" sz="2800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57" y="5183681"/>
            <a:ext cx="2507208" cy="1452044"/>
          </a:xfrm>
          <a:prstGeom prst="rect">
            <a:avLst/>
          </a:prstGeom>
        </p:spPr>
      </p:pic>
      <p:pic>
        <p:nvPicPr>
          <p:cNvPr id="14340" name="Picture 4" descr="An Essential Guide to Teaching Phonics in Early Yea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9995"/>
            <a:ext cx="4422274" cy="152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38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257</Words>
  <Application>Microsoft Office PowerPoint</Application>
  <PresentationFormat>Widescreen</PresentationFormat>
  <Paragraphs>94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Algerian</vt:lpstr>
      <vt:lpstr>Arial</vt:lpstr>
      <vt:lpstr>Calibri</vt:lpstr>
      <vt:lpstr>Calibri Light</vt:lpstr>
      <vt:lpstr>Comic Sans MS</vt:lpstr>
      <vt:lpstr>XCCW Joined 1a</vt:lpstr>
      <vt:lpstr>Office Theme</vt:lpstr>
      <vt:lpstr>PowerPoint Presentation</vt:lpstr>
      <vt:lpstr>what is phonics?</vt:lpstr>
      <vt:lpstr>We use the sounds not the letter names, and  we try to be very precise when sounding out the letters.</vt:lpstr>
      <vt:lpstr>PowerPoint Presentation</vt:lpstr>
      <vt:lpstr>PowerPoint Presentation</vt:lpstr>
      <vt:lpstr>Segmenting is normally the bit children find the most difficult. Either…</vt:lpstr>
      <vt:lpstr>PowerPoint Presentation</vt:lpstr>
      <vt:lpstr>PowerPoint Presentation</vt:lpstr>
      <vt:lpstr>PowerPoint Presentation</vt:lpstr>
      <vt:lpstr>Blending</vt:lpstr>
      <vt:lpstr>Phonics Lessons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Phonics Screening Test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cpriestley</dc:creator>
  <cp:lastModifiedBy>cpriestley</cp:lastModifiedBy>
  <cp:revision>15</cp:revision>
  <dcterms:created xsi:type="dcterms:W3CDTF">2022-04-27T19:03:35Z</dcterms:created>
  <dcterms:modified xsi:type="dcterms:W3CDTF">2024-04-09T20:15:05Z</dcterms:modified>
</cp:coreProperties>
</file>