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handoutMasterIdLst>
    <p:handoutMasterId r:id="rId25"/>
  </p:handoutMasterIdLst>
  <p:sldIdLst>
    <p:sldId id="331" r:id="rId5"/>
    <p:sldId id="286" r:id="rId6"/>
    <p:sldId id="287" r:id="rId7"/>
    <p:sldId id="292" r:id="rId8"/>
    <p:sldId id="275" r:id="rId9"/>
    <p:sldId id="276" r:id="rId10"/>
    <p:sldId id="277" r:id="rId11"/>
    <p:sldId id="278" r:id="rId12"/>
    <p:sldId id="279" r:id="rId13"/>
    <p:sldId id="288" r:id="rId14"/>
    <p:sldId id="289" r:id="rId15"/>
    <p:sldId id="290" r:id="rId16"/>
    <p:sldId id="291" r:id="rId17"/>
    <p:sldId id="280" r:id="rId18"/>
    <p:sldId id="281" r:id="rId19"/>
    <p:sldId id="282" r:id="rId20"/>
    <p:sldId id="284" r:id="rId21"/>
    <p:sldId id="285" r:id="rId22"/>
    <p:sldId id="293" r:id="rId23"/>
  </p:sldIdLst>
  <p:sldSz cx="9144000" cy="6858000" type="screen4x3"/>
  <p:notesSz cx="9906000" cy="67945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6EC274-6A0E-4C26-94AD-E2F935711096}" v="16" dt="2022-04-23T07:37:15.445"/>
    <p1510:client id="{9CACE0A2-0381-4DFD-BEB8-1338ACA5BF13}" v="5" dt="2022-10-04T09:50:17.8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Mulhern" userId="S::cmulhern@spsp.risemat.co.uk::0360e80c-42d9-43ed-befa-43f135d13bdb" providerId="AD" clId="Web-{236EC274-6A0E-4C26-94AD-E2F935711096}"/>
    <pc:docChg chg="modSld">
      <pc:chgData name="Claire Mulhern" userId="S::cmulhern@spsp.risemat.co.uk::0360e80c-42d9-43ed-befa-43f135d13bdb" providerId="AD" clId="Web-{236EC274-6A0E-4C26-94AD-E2F935711096}" dt="2022-04-23T07:37:15.429" v="14" actId="1076"/>
      <pc:docMkLst>
        <pc:docMk/>
      </pc:docMkLst>
      <pc:sldChg chg="addSp delSp modSp">
        <pc:chgData name="Claire Mulhern" userId="S::cmulhern@spsp.risemat.co.uk::0360e80c-42d9-43ed-befa-43f135d13bdb" providerId="AD" clId="Web-{236EC274-6A0E-4C26-94AD-E2F935711096}" dt="2022-04-23T07:37:15.429" v="14" actId="1076"/>
        <pc:sldMkLst>
          <pc:docMk/>
          <pc:sldMk cId="3519302031" sldId="331"/>
        </pc:sldMkLst>
        <pc:spChg chg="mod">
          <ac:chgData name="Claire Mulhern" userId="S::cmulhern@spsp.risemat.co.uk::0360e80c-42d9-43ed-befa-43f135d13bdb" providerId="AD" clId="Web-{236EC274-6A0E-4C26-94AD-E2F935711096}" dt="2022-04-23T07:36:51.131" v="12" actId="14100"/>
          <ac:spMkLst>
            <pc:docMk/>
            <pc:sldMk cId="3519302031" sldId="331"/>
            <ac:spMk id="2" creationId="{00000000-0000-0000-0000-000000000000}"/>
          </ac:spMkLst>
        </pc:spChg>
        <pc:picChg chg="add mod modCrop">
          <ac:chgData name="Claire Mulhern" userId="S::cmulhern@spsp.risemat.co.uk::0360e80c-42d9-43ed-befa-43f135d13bdb" providerId="AD" clId="Web-{236EC274-6A0E-4C26-94AD-E2F935711096}" dt="2022-04-23T07:37:15.429" v="14" actId="1076"/>
          <ac:picMkLst>
            <pc:docMk/>
            <pc:sldMk cId="3519302031" sldId="331"/>
            <ac:picMk id="3" creationId="{CD82A75D-7E18-CC27-60FE-090CBCFBD562}"/>
          </ac:picMkLst>
        </pc:picChg>
        <pc:picChg chg="del">
          <ac:chgData name="Claire Mulhern" userId="S::cmulhern@spsp.risemat.co.uk::0360e80c-42d9-43ed-befa-43f135d13bdb" providerId="AD" clId="Web-{236EC274-6A0E-4C26-94AD-E2F935711096}" dt="2022-04-23T07:35:01.828" v="0"/>
          <ac:picMkLst>
            <pc:docMk/>
            <pc:sldMk cId="3519302031" sldId="331"/>
            <ac:picMk id="4" creationId="{59D68D57-ED73-4FC9-9F5E-AD604A1F754D}"/>
          </ac:picMkLst>
        </pc:picChg>
      </pc:sldChg>
    </pc:docChg>
  </pc:docChgLst>
  <pc:docChgLst>
    <pc:chgData name="Claire Mulhern" userId="S::cmulhern@spsp.risemat.co.uk::0360e80c-42d9-43ed-befa-43f135d13bdb" providerId="AD" clId="Web-{9CACE0A2-0381-4DFD-BEB8-1338ACA5BF13}"/>
    <pc:docChg chg="modSld">
      <pc:chgData name="Claire Mulhern" userId="S::cmulhern@spsp.risemat.co.uk::0360e80c-42d9-43ed-befa-43f135d13bdb" providerId="AD" clId="Web-{9CACE0A2-0381-4DFD-BEB8-1338ACA5BF13}" dt="2022-10-04T09:50:17.834" v="4" actId="20577"/>
      <pc:docMkLst>
        <pc:docMk/>
      </pc:docMkLst>
      <pc:sldChg chg="modSp">
        <pc:chgData name="Claire Mulhern" userId="S::cmulhern@spsp.risemat.co.uk::0360e80c-42d9-43ed-befa-43f135d13bdb" providerId="AD" clId="Web-{9CACE0A2-0381-4DFD-BEB8-1338ACA5BF13}" dt="2022-10-04T09:50:17.834" v="4" actId="20577"/>
        <pc:sldMkLst>
          <pc:docMk/>
          <pc:sldMk cId="3519302031" sldId="331"/>
        </pc:sldMkLst>
        <pc:spChg chg="mod">
          <ac:chgData name="Claire Mulhern" userId="S::cmulhern@spsp.risemat.co.uk::0360e80c-42d9-43ed-befa-43f135d13bdb" providerId="AD" clId="Web-{9CACE0A2-0381-4DFD-BEB8-1338ACA5BF13}" dt="2022-10-04T09:50:17.834" v="4" actId="20577"/>
          <ac:spMkLst>
            <pc:docMk/>
            <pc:sldMk cId="3519302031" sldId="331"/>
            <ac:spMk id="2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A323C5-9664-441A-AF74-CC563231F17C}" type="doc">
      <dgm:prSet loTypeId="urn:microsoft.com/office/officeart/2005/8/layout/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C80A0A3-28F4-46AA-8EEA-75771370E6E0}">
      <dgm:prSet phldrT="[Text]" custT="1"/>
      <dgm:spPr/>
      <dgm:t>
        <a:bodyPr/>
        <a:lstStyle/>
        <a:p>
          <a:r>
            <a:rPr lang="en-US" sz="4400"/>
            <a:t>+ Addition</a:t>
          </a:r>
        </a:p>
      </dgm:t>
    </dgm:pt>
    <dgm:pt modelId="{0706177D-11E7-49A3-96B3-068017734140}" type="parTrans" cxnId="{89675206-8488-45E9-BECB-E811ED80A7C1}">
      <dgm:prSet/>
      <dgm:spPr/>
      <dgm:t>
        <a:bodyPr/>
        <a:lstStyle/>
        <a:p>
          <a:endParaRPr lang="en-US"/>
        </a:p>
      </dgm:t>
    </dgm:pt>
    <dgm:pt modelId="{90DB83F1-BC3B-4044-AD37-326E17F94ABF}" type="sibTrans" cxnId="{89675206-8488-45E9-BECB-E811ED80A7C1}">
      <dgm:prSet/>
      <dgm:spPr/>
      <dgm:t>
        <a:bodyPr/>
        <a:lstStyle/>
        <a:p>
          <a:endParaRPr lang="en-US"/>
        </a:p>
      </dgm:t>
    </dgm:pt>
    <dgm:pt modelId="{6FBC6EC8-85E2-4AC6-8E8D-BC51CDD244A0}" type="pres">
      <dgm:prSet presAssocID="{26A323C5-9664-441A-AF74-CC563231F17C}" presName="linear" presStyleCnt="0">
        <dgm:presLayoutVars>
          <dgm:dir/>
          <dgm:animLvl val="lvl"/>
          <dgm:resizeHandles val="exact"/>
        </dgm:presLayoutVars>
      </dgm:prSet>
      <dgm:spPr/>
    </dgm:pt>
    <dgm:pt modelId="{7AA631C5-92AE-4F94-AF16-5111DC17E76D}" type="pres">
      <dgm:prSet presAssocID="{6C80A0A3-28F4-46AA-8EEA-75771370E6E0}" presName="parentLin" presStyleCnt="0"/>
      <dgm:spPr/>
    </dgm:pt>
    <dgm:pt modelId="{8F0D2807-999F-4BE8-9CBA-FB43D7C69ED7}" type="pres">
      <dgm:prSet presAssocID="{6C80A0A3-28F4-46AA-8EEA-75771370E6E0}" presName="parentLeftMargin" presStyleLbl="node1" presStyleIdx="0" presStyleCnt="1"/>
      <dgm:spPr/>
    </dgm:pt>
    <dgm:pt modelId="{8D06E12A-9A92-4983-85B5-20693001DE9A}" type="pres">
      <dgm:prSet presAssocID="{6C80A0A3-28F4-46AA-8EEA-75771370E6E0}" presName="parentText" presStyleLbl="node1" presStyleIdx="0" presStyleCnt="1" custScaleX="82248" custScaleY="65591" custLinFactNeighborX="25887" custLinFactNeighborY="133">
        <dgm:presLayoutVars>
          <dgm:chMax val="0"/>
          <dgm:bulletEnabled val="1"/>
        </dgm:presLayoutVars>
      </dgm:prSet>
      <dgm:spPr/>
    </dgm:pt>
    <dgm:pt modelId="{185E1993-8A48-4A4D-ADF4-591A9FB08896}" type="pres">
      <dgm:prSet presAssocID="{6C80A0A3-28F4-46AA-8EEA-75771370E6E0}" presName="negativeSpace" presStyleCnt="0"/>
      <dgm:spPr/>
    </dgm:pt>
    <dgm:pt modelId="{19D13A33-409C-4F0D-B9E4-5236D04148A0}" type="pres">
      <dgm:prSet presAssocID="{6C80A0A3-28F4-46AA-8EEA-75771370E6E0}" presName="childText" presStyleLbl="conFgAcc1" presStyleIdx="0" presStyleCnt="1" custLinFactY="2659" custLinFactNeighborX="-6911" custLinFactNeighborY="100000">
        <dgm:presLayoutVars>
          <dgm:bulletEnabled val="1"/>
        </dgm:presLayoutVars>
      </dgm:prSet>
      <dgm:spPr/>
    </dgm:pt>
  </dgm:ptLst>
  <dgm:cxnLst>
    <dgm:cxn modelId="{89675206-8488-45E9-BECB-E811ED80A7C1}" srcId="{26A323C5-9664-441A-AF74-CC563231F17C}" destId="{6C80A0A3-28F4-46AA-8EEA-75771370E6E0}" srcOrd="0" destOrd="0" parTransId="{0706177D-11E7-49A3-96B3-068017734140}" sibTransId="{90DB83F1-BC3B-4044-AD37-326E17F94ABF}"/>
    <dgm:cxn modelId="{9FCC4211-8754-4E17-AC04-7016C7142A9A}" type="presOf" srcId="{6C80A0A3-28F4-46AA-8EEA-75771370E6E0}" destId="{8D06E12A-9A92-4983-85B5-20693001DE9A}" srcOrd="1" destOrd="0" presId="urn:microsoft.com/office/officeart/2005/8/layout/list1"/>
    <dgm:cxn modelId="{BA0C8F54-D78A-4DBD-B2A9-E1A031937003}" type="presOf" srcId="{6C80A0A3-28F4-46AA-8EEA-75771370E6E0}" destId="{8F0D2807-999F-4BE8-9CBA-FB43D7C69ED7}" srcOrd="0" destOrd="0" presId="urn:microsoft.com/office/officeart/2005/8/layout/list1"/>
    <dgm:cxn modelId="{94CCE6BE-C141-4F99-B54A-64A39755C03B}" type="presOf" srcId="{26A323C5-9664-441A-AF74-CC563231F17C}" destId="{6FBC6EC8-85E2-4AC6-8E8D-BC51CDD244A0}" srcOrd="0" destOrd="0" presId="urn:microsoft.com/office/officeart/2005/8/layout/list1"/>
    <dgm:cxn modelId="{A1AB26DF-48EA-484B-A3E0-40DB3C0E16EE}" type="presParOf" srcId="{6FBC6EC8-85E2-4AC6-8E8D-BC51CDD244A0}" destId="{7AA631C5-92AE-4F94-AF16-5111DC17E76D}" srcOrd="0" destOrd="0" presId="urn:microsoft.com/office/officeart/2005/8/layout/list1"/>
    <dgm:cxn modelId="{E733A7CD-D184-494C-A9B0-45689F017D7A}" type="presParOf" srcId="{7AA631C5-92AE-4F94-AF16-5111DC17E76D}" destId="{8F0D2807-999F-4BE8-9CBA-FB43D7C69ED7}" srcOrd="0" destOrd="0" presId="urn:microsoft.com/office/officeart/2005/8/layout/list1"/>
    <dgm:cxn modelId="{AADA63AF-20EB-4926-9BE5-57A7CD3B1768}" type="presParOf" srcId="{7AA631C5-92AE-4F94-AF16-5111DC17E76D}" destId="{8D06E12A-9A92-4983-85B5-20693001DE9A}" srcOrd="1" destOrd="0" presId="urn:microsoft.com/office/officeart/2005/8/layout/list1"/>
    <dgm:cxn modelId="{2364106B-C439-401F-A711-C78FE9BB9575}" type="presParOf" srcId="{6FBC6EC8-85E2-4AC6-8E8D-BC51CDD244A0}" destId="{185E1993-8A48-4A4D-ADF4-591A9FB08896}" srcOrd="1" destOrd="0" presId="urn:microsoft.com/office/officeart/2005/8/layout/list1"/>
    <dgm:cxn modelId="{2BF8E659-A0AE-4D9A-A52B-FF4125F12B89}" type="presParOf" srcId="{6FBC6EC8-85E2-4AC6-8E8D-BC51CDD244A0}" destId="{19D13A33-409C-4F0D-B9E4-5236D04148A0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D13A33-409C-4F0D-B9E4-5236D04148A0}">
      <dsp:nvSpPr>
        <dsp:cNvPr id="0" name=""/>
        <dsp:cNvSpPr/>
      </dsp:nvSpPr>
      <dsp:spPr>
        <a:xfrm>
          <a:off x="0" y="149072"/>
          <a:ext cx="8856984" cy="7307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06E12A-9A92-4983-85B5-20693001DE9A}">
      <dsp:nvSpPr>
        <dsp:cNvPr id="0" name=""/>
        <dsp:cNvSpPr/>
      </dsp:nvSpPr>
      <dsp:spPr>
        <a:xfrm>
          <a:off x="556945" y="8938"/>
          <a:ext cx="5094304" cy="56151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341" tIns="0" rIns="234341" bIns="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+ Addition</a:t>
          </a:r>
        </a:p>
      </dsp:txBody>
      <dsp:txXfrm>
        <a:off x="584356" y="36349"/>
        <a:ext cx="5039482" cy="5066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11108" y="0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D58699-E52A-4F73-A47D-1443C49354EC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3596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11108" y="6453596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574F92-CB6F-42F7-920F-34A201084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0040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11108" y="0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A5F93E-1F31-430F-8D68-8DF7E9D86115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54375" y="509588"/>
            <a:ext cx="3397250" cy="2547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0600" y="3227388"/>
            <a:ext cx="7924800" cy="3057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3596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11108" y="6453596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5FC19A-471C-41C0-A193-010B341DF6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911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04/10/2022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04/10/2022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04/10/2022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E1021-BA62-4AF9-84C3-27591CED3692}" type="datetimeFigureOut">
              <a:rPr lang="en-GB" smtClean="0"/>
              <a:pPr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image" Target="../media/image8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7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1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eg"/><Relationship Id="rId5" Type="http://schemas.openxmlformats.org/officeDocument/2006/relationships/image" Target="../media/image56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10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6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7" Type="http://schemas.openxmlformats.org/officeDocument/2006/relationships/image" Target="../media/image100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994"/>
          <a:stretch/>
        </p:blipFill>
        <p:spPr>
          <a:xfrm>
            <a:off x="117762" y="5852341"/>
            <a:ext cx="8933368" cy="8900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A2CAA40-1EF9-48E3-B92B-7FA845473E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994"/>
          <a:stretch/>
        </p:blipFill>
        <p:spPr>
          <a:xfrm>
            <a:off x="127836" y="145684"/>
            <a:ext cx="8923294" cy="89006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4225" y="2352502"/>
            <a:ext cx="4575805" cy="2043935"/>
          </a:xfrm>
        </p:spPr>
        <p:txBody>
          <a:bodyPr>
            <a:noAutofit/>
          </a:bodyPr>
          <a:lstStyle/>
          <a:p>
            <a:pPr algn="ctr"/>
            <a:r>
              <a:rPr lang="en-US" sz="4800" b="1" dirty="0">
                <a:solidFill>
                  <a:srgbClr val="00B050"/>
                </a:solidFill>
              </a:rPr>
              <a:t>Written Calculation Policy</a:t>
            </a:r>
            <a:endParaRPr lang="en-US" sz="4800" b="1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899275-788A-3C45-A4F3-61507AB2F616}"/>
              </a:ext>
            </a:extLst>
          </p:cNvPr>
          <p:cNvSpPr/>
          <p:nvPr/>
        </p:nvSpPr>
        <p:spPr>
          <a:xfrm>
            <a:off x="92869" y="116632"/>
            <a:ext cx="8958263" cy="6624735"/>
          </a:xfrm>
          <a:prstGeom prst="rect">
            <a:avLst/>
          </a:prstGeom>
          <a:noFill/>
          <a:ln w="57150">
            <a:solidFill>
              <a:srgbClr val="72C1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B4E644-9D24-3C4A-9BEE-6E42592AA7E9}"/>
              </a:ext>
            </a:extLst>
          </p:cNvPr>
          <p:cNvSpPr txBox="1"/>
          <p:nvPr/>
        </p:nvSpPr>
        <p:spPr>
          <a:xfrm>
            <a:off x="5868144" y="6297373"/>
            <a:ext cx="3068241" cy="3000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350" i="1">
                <a:solidFill>
                  <a:srgbClr val="8D8F92"/>
                </a:solidFill>
              </a:rPr>
              <a:t>Enabling children to flourish and succeed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253DB16-8465-4767-BB84-81416F86B0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55" y="6008029"/>
            <a:ext cx="907021" cy="578687"/>
          </a:xfrm>
          <a:prstGeom prst="rect">
            <a:avLst/>
          </a:prstGeom>
        </p:spPr>
      </p:pic>
      <p:pic>
        <p:nvPicPr>
          <p:cNvPr id="3" name="Picture 4" descr="A picture containing text, person, sitting, child&#10;&#10;Description automatically generated">
            <a:extLst>
              <a:ext uri="{FF2B5EF4-FFF2-40B4-BE49-F238E27FC236}">
                <a16:creationId xmlns:a16="http://schemas.microsoft.com/office/drawing/2014/main" id="{CD82A75D-7E18-CC27-60FE-090CBCFBD56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70" r="37176" b="-422"/>
          <a:stretch/>
        </p:blipFill>
        <p:spPr>
          <a:xfrm>
            <a:off x="633065" y="1301462"/>
            <a:ext cx="3797604" cy="4287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302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9581506"/>
              </p:ext>
            </p:extLst>
          </p:nvPr>
        </p:nvGraphicFramePr>
        <p:xfrm>
          <a:off x="147835" y="1055487"/>
          <a:ext cx="8856984" cy="50497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3925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28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0536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4013">
                <a:tc>
                  <a:txBody>
                    <a:bodyPr/>
                    <a:lstStyle/>
                    <a:p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1</a:t>
                      </a:r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sum, total, plus, add, together, more, parts and wholes, ‘is equal to’, ‘is the same as’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u="sng" baseline="0"/>
                    </a:p>
                    <a:p>
                      <a:r>
                        <a:rPr lang="en-GB" sz="1000" b="1" u="sng" baseline="0"/>
                        <a:t>Combine two parts to make a whole</a:t>
                      </a:r>
                    </a:p>
                    <a:p>
                      <a:r>
                        <a:rPr lang="en-GB" sz="1000" baseline="0"/>
                        <a:t>Combining two sets of objects (aggregation)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baseline="0"/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aseline="0"/>
                    </a:p>
                    <a:p>
                      <a:r>
                        <a:rPr lang="en-GB" sz="1000" baseline="0"/>
                        <a:t>Represent objects as </a:t>
                      </a:r>
                      <a:r>
                        <a:rPr lang="en-GB" sz="1000" b="1" u="sng" baseline="0"/>
                        <a:t>dots/crosses within a part-whole diagram</a:t>
                      </a:r>
                      <a:r>
                        <a:rPr lang="en-GB" sz="1000" u="sng" baseline="0"/>
                        <a:t>.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000" b="1" u="non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1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+ 3 = 7</a:t>
                      </a:r>
                    </a:p>
                    <a:p>
                      <a:r>
                        <a:rPr lang="en-GB" sz="1000" b="1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= 4 + 3</a:t>
                      </a:r>
                    </a:p>
                    <a:p>
                      <a:endParaRPr lang="en-GB" sz="1000" b="1" u="non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b="1" u="non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b="1" u="non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b="1" u="non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b="1" u="non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b="1" u="non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b="1" u="non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u="non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1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Calculations should be written either side of the equality sign </a:t>
                      </a:r>
                      <a:r>
                        <a:rPr lang="en-GB" sz="100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 that the sign is not just interpreted as ‘the answer’.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none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none" baseline="0"/>
                    </a:p>
                    <a:p>
                      <a:r>
                        <a:rPr lang="en-GB" sz="1000" b="1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Missing numbers</a:t>
                      </a:r>
                    </a:p>
                    <a:p>
                      <a:r>
                        <a:rPr lang="en-GB" sz="100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00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Missing numbers need to be placed in all possible places.</a:t>
                      </a:r>
                    </a:p>
                    <a:p>
                      <a:r>
                        <a:rPr lang="en-GB" sz="100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+ 4 = </a:t>
                      </a:r>
                      <a:r>
                        <a:rPr lang="en-GB" sz="100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 panose="05050102010706020507" pitchFamily="18" charset="2"/>
                        </a:rPr>
                        <a:t></a:t>
                      </a:r>
                      <a:r>
                        <a:rPr lang="en-GB" sz="100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</a:t>
                      </a:r>
                      <a:r>
                        <a:rPr lang="en-GB" sz="100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 panose="05050102010706020507" pitchFamily="18" charset="2"/>
                        </a:rPr>
                        <a:t></a:t>
                      </a:r>
                      <a:r>
                        <a:rPr lang="en-GB" sz="100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= 2 + 4</a:t>
                      </a:r>
                    </a:p>
                    <a:p>
                      <a:r>
                        <a:rPr lang="en-GB" sz="100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+ </a:t>
                      </a:r>
                      <a:r>
                        <a:rPr lang="en-GB" sz="100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 panose="05050102010706020507" pitchFamily="18" charset="2"/>
                        </a:rPr>
                        <a:t></a:t>
                      </a:r>
                      <a:r>
                        <a:rPr lang="en-GB" sz="100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= 6                   6 = </a:t>
                      </a:r>
                      <a:r>
                        <a:rPr lang="en-GB" sz="100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 panose="05050102010706020507" pitchFamily="18" charset="2"/>
                        </a:rPr>
                        <a:t></a:t>
                      </a:r>
                      <a:r>
                        <a:rPr lang="en-GB" sz="100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+ 2</a:t>
                      </a:r>
                    </a:p>
                    <a:p>
                      <a:endParaRPr lang="en-GB" sz="1000" u="non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baseline="0"/>
                        <a:t>Encourage children to use an </a:t>
                      </a:r>
                      <a:r>
                        <a:rPr lang="en-GB" sz="1000" b="1" u="sng" baseline="0"/>
                        <a:t>empty number track.</a:t>
                      </a:r>
                    </a:p>
                    <a:p>
                      <a:endParaRPr lang="en-GB" sz="1000" u="non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55244">
                <a:tc>
                  <a:txBody>
                    <a:bodyPr/>
                    <a:lstStyle/>
                    <a:p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baseline="0"/>
                        <a:t>P</a:t>
                      </a:r>
                      <a:r>
                        <a:rPr lang="en-GB" sz="1000" baseline="0"/>
                        <a:t>rogress onto adding on to a set (augmentation):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/>
                    </a:p>
                    <a:p>
                      <a:r>
                        <a:rPr lang="en-GB" sz="1000" baseline="0"/>
                        <a:t>Encourage children to </a:t>
                      </a:r>
                      <a:r>
                        <a:rPr lang="en-GB" sz="1000" b="1" u="sng" baseline="0"/>
                        <a:t>count on, rather than count all.</a:t>
                      </a:r>
                    </a:p>
                    <a:p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kern="1200" baseline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sng" baseline="0"/>
                        <a:t>Counting on with a given number line or number track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2A60265A-26A4-483C-8AC5-4902DCA1A7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47204535"/>
              </p:ext>
            </p:extLst>
          </p:nvPr>
        </p:nvGraphicFramePr>
        <p:xfrm>
          <a:off x="143508" y="16384"/>
          <a:ext cx="8856984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9" name="Picture 48">
            <a:extLst>
              <a:ext uri="{FF2B5EF4-FFF2-40B4-BE49-F238E27FC236}">
                <a16:creationId xmlns:a16="http://schemas.microsoft.com/office/drawing/2014/main" id="{F49B3992-A454-4620-886A-5DC8EA0973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83599" y="2671948"/>
            <a:ext cx="1044116" cy="53155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72A69ABF-0F52-48D9-AA32-3C49064ABD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39648" y="2539835"/>
            <a:ext cx="791146" cy="529177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F0179C3-C57E-4DE8-A5FE-7B027EFFECDC}"/>
              </a:ext>
            </a:extLst>
          </p:cNvPr>
          <p:cNvCxnSpPr/>
          <p:nvPr/>
        </p:nvCxnSpPr>
        <p:spPr>
          <a:xfrm>
            <a:off x="3523624" y="2929474"/>
            <a:ext cx="2160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9" name="Picture 28">
            <a:extLst>
              <a:ext uri="{FF2B5EF4-FFF2-40B4-BE49-F238E27FC236}">
                <a16:creationId xmlns:a16="http://schemas.microsoft.com/office/drawing/2014/main" id="{7B11A56D-48D5-4F66-94A7-3896DD56B2D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2993" y="4353952"/>
            <a:ext cx="1346117" cy="71265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A8DD9C4-D1A1-4775-8292-DF4CC65C223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95733" y="4904591"/>
            <a:ext cx="1448278" cy="81103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8799354-6693-49C6-99B0-09D2953C38A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>
            <a:off x="4757653" y="2193055"/>
            <a:ext cx="1663517" cy="1472837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03C22985-262F-4A20-AE83-95787F530FD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30475" y="1605303"/>
            <a:ext cx="1398078" cy="11991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29A2E9E-E5C2-4ECA-A2B3-8F7E1F12EE30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t="51266"/>
          <a:stretch/>
        </p:blipFill>
        <p:spPr>
          <a:xfrm>
            <a:off x="6904604" y="5391115"/>
            <a:ext cx="2014071" cy="64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8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9870793"/>
              </p:ext>
            </p:extLst>
          </p:nvPr>
        </p:nvGraphicFramePr>
        <p:xfrm>
          <a:off x="147835" y="1055487"/>
          <a:ext cx="8856984" cy="5227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3925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28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3116">
                <a:tc>
                  <a:txBody>
                    <a:bodyPr/>
                    <a:lstStyle/>
                    <a:p>
                      <a:pPr algn="ctr"/>
                      <a:endParaRPr lang="en-GB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51769">
                <a:tc>
                  <a:txBody>
                    <a:bodyPr/>
                    <a:lstStyle/>
                    <a:p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1 continued…</a:t>
                      </a:r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u="sng" baseline="0"/>
                    </a:p>
                    <a:p>
                      <a:r>
                        <a:rPr lang="en-GB" sz="1000" b="1" u="sng" baseline="0"/>
                        <a:t>Regrouping to make 10</a:t>
                      </a:r>
                      <a:endParaRPr lang="en-GB" sz="1000" baseline="0"/>
                    </a:p>
                    <a:p>
                      <a:r>
                        <a:rPr lang="en-GB" sz="1000" baseline="0"/>
                        <a:t>Using tens frames or Numicon e.g. 6 + 5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baseline="0"/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aseline="0"/>
                    </a:p>
                    <a:p>
                      <a:r>
                        <a:rPr lang="en-GB" sz="1000" baseline="0"/>
                        <a:t>Children to draw onto a ten frame.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 u="sng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 an understanding of </a:t>
                      </a:r>
                      <a:r>
                        <a:rPr lang="en-GB" sz="1000" b="1" u="sng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equality.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e.g. 6 + 5 = 10 + 1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Moving onto </a:t>
                      </a:r>
                      <a:r>
                        <a:rPr lang="en-GB" sz="1000" b="1" u="sng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missing numbers: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70308">
                <a:tc>
                  <a:txBody>
                    <a:bodyPr/>
                    <a:lstStyle/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2</a:t>
                      </a:r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sum, total, plus, add, together, more, parts and wholes, ‘is equal to’, ‘is the same as’</a:t>
                      </a:r>
                    </a:p>
                    <a:p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u="sng" baseline="0"/>
                        <a:t>TO + O using base 10 equipment.</a:t>
                      </a:r>
                    </a:p>
                    <a:p>
                      <a:endParaRPr lang="en-GB" sz="1000" baseline="0"/>
                    </a:p>
                    <a:p>
                      <a:r>
                        <a:rPr lang="en-GB" sz="1000" baseline="0"/>
                        <a:t>41 + 8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kern="1200" baseline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Children to draw representations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sng" baseline="0"/>
                        <a:t>Expanded column addition.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= 49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A6133029-7BE4-49B1-BA95-5F4DFEB6C1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1890" y="1960371"/>
            <a:ext cx="1787717" cy="14882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62F2817-EC07-424E-AF1F-28F7227ECA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811" y="2134555"/>
            <a:ext cx="2151595" cy="8558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66BBCF-4EE2-4D22-8CD7-D365554FD5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4295" y="3064508"/>
            <a:ext cx="1190625" cy="12477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FBF59FE-D0C3-4E51-848C-66A57B92A6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9843" y="2422971"/>
            <a:ext cx="1395508" cy="85583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9BA76F-61B9-47D0-8184-39F254C2FF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3811" y="4621413"/>
            <a:ext cx="2151595" cy="789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34C266-9704-4FEF-AD02-B30FEE3B5A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25891" y="4734481"/>
            <a:ext cx="1695450" cy="13525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C817171-8586-40F9-8907-0577FF877A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38752" y="4774254"/>
            <a:ext cx="1695450" cy="1028259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4FE81F74-624B-4512-99DC-BEEAE2077FC5}"/>
              </a:ext>
            </a:extLst>
          </p:cNvPr>
          <p:cNvSpPr/>
          <p:nvPr/>
        </p:nvSpPr>
        <p:spPr>
          <a:xfrm>
            <a:off x="126006" y="250573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902A37A-DC02-4101-A5CB-F84318ED2AE7}"/>
              </a:ext>
            </a:extLst>
          </p:cNvPr>
          <p:cNvGrpSpPr/>
          <p:nvPr/>
        </p:nvGrpSpPr>
        <p:grpSpPr>
          <a:xfrm>
            <a:off x="682951" y="110440"/>
            <a:ext cx="5094304" cy="561511"/>
            <a:chOff x="556945" y="8938"/>
            <a:chExt cx="5094304" cy="561511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31B78519-02CF-4A4F-9DF9-51A729A066EA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Rectangle: Rounded Corners 5">
              <a:extLst>
                <a:ext uri="{FF2B5EF4-FFF2-40B4-BE49-F238E27FC236}">
                  <a16:creationId xmlns:a16="http://schemas.microsoft.com/office/drawing/2014/main" id="{4DDA55C6-7ABF-4092-94CB-05AA2C4DC14D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kern="1200"/>
                <a:t>+ Addition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5898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283284"/>
              </p:ext>
            </p:extLst>
          </p:nvPr>
        </p:nvGraphicFramePr>
        <p:xfrm>
          <a:off x="126875" y="837406"/>
          <a:ext cx="8825307" cy="57599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525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5828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20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60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0237">
                <a:tc>
                  <a:txBody>
                    <a:bodyPr/>
                    <a:lstStyle/>
                    <a:p>
                      <a:pPr algn="ctr"/>
                      <a:endParaRPr lang="en-GB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492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2 continued…</a:t>
                      </a:r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+ TO using base 10 equipment.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 + 25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Represent base 10 using pictures.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u="sng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Expended column addition</a:t>
                      </a:r>
                    </a:p>
                    <a:p>
                      <a:pPr algn="r"/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0656">
                <a:tc>
                  <a:txBody>
                    <a:bodyPr/>
                    <a:lstStyle/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sum, total, plus, add, together, more, parts and wholes, ‘is equal to’, ‘is the same as’</a:t>
                      </a:r>
                    </a:p>
                    <a:p>
                      <a:endParaRPr lang="en-GB" sz="18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HTO + HTO using base 10 equipment or place value counters.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kern="1200" baseline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Represent base 10 or place value counters with pictures.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sng" baseline="0"/>
                        <a:t>Expanded column addition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u="none" baseline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u="none" baseline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u="none" baseline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u="none" baseline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u="none" baseline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u="none" baseline="0"/>
                        <a:t>=611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u="none" baseline="0"/>
                        <a:t>Progressing to: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  <a:tr h="5434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4, 5 &amp; 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 above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 above, using larger numbers.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As above, using larger numbers.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As above, using larger numbers.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0366935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77AD161A-E136-407D-99AD-F067B545A2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9359" y="3923147"/>
            <a:ext cx="2101429" cy="128911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B3D3A11-95B1-47A1-A21C-31D6B3D36A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466" y="3724264"/>
            <a:ext cx="1647708" cy="130002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90418D7-BAAF-40DB-867B-6D017B04F2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7090" y="1442692"/>
            <a:ext cx="1333341" cy="160806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8466FB-156C-4F3C-B602-15E9945B9A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1722" y="1442692"/>
            <a:ext cx="1094514" cy="16080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A3DEFE-1F50-4685-BD02-FA4A780223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42604" y="1614775"/>
            <a:ext cx="1815179" cy="12639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30AC57E-4FBA-432D-B315-F42B2593BF7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7467"/>
          <a:stretch/>
        </p:blipFill>
        <p:spPr>
          <a:xfrm>
            <a:off x="6687852" y="3350293"/>
            <a:ext cx="1886344" cy="114570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8672BF2-08F8-49F9-937D-336D4783CA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33777" y="4789681"/>
            <a:ext cx="1812006" cy="1145708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E178BBE-9F57-4761-977E-6453A718A0A0}"/>
              </a:ext>
            </a:extLst>
          </p:cNvPr>
          <p:cNvSpPr/>
          <p:nvPr/>
        </p:nvSpPr>
        <p:spPr>
          <a:xfrm>
            <a:off x="135327" y="200715"/>
            <a:ext cx="8856984" cy="561511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F411EE7-D32D-4FE2-91A4-469A9403C513}"/>
              </a:ext>
            </a:extLst>
          </p:cNvPr>
          <p:cNvGrpSpPr/>
          <p:nvPr/>
        </p:nvGrpSpPr>
        <p:grpSpPr>
          <a:xfrm>
            <a:off x="692272" y="60582"/>
            <a:ext cx="5094304" cy="561511"/>
            <a:chOff x="556945" y="8938"/>
            <a:chExt cx="5094304" cy="561511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3319E08F-C495-4C56-8029-DA98C2F38DE5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ectangle: Rounded Corners 5">
              <a:extLst>
                <a:ext uri="{FF2B5EF4-FFF2-40B4-BE49-F238E27FC236}">
                  <a16:creationId xmlns:a16="http://schemas.microsoft.com/office/drawing/2014/main" id="{24BFD252-5CE0-4766-B1BF-530E326F2173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kern="1200"/>
                <a:t>+ Addition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7491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C26F2672-DDED-445D-8382-DA130D23BC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199" r="18068"/>
          <a:stretch/>
        </p:blipFill>
        <p:spPr>
          <a:xfrm>
            <a:off x="7300784" y="2984264"/>
            <a:ext cx="1735712" cy="142042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6D0B1E-B79C-4658-98BB-4918E8EDEE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02" b="74484"/>
          <a:stretch/>
        </p:blipFill>
        <p:spPr>
          <a:xfrm>
            <a:off x="6748758" y="2153977"/>
            <a:ext cx="2706585" cy="891259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023939"/>
              </p:ext>
            </p:extLst>
          </p:nvPr>
        </p:nvGraphicFramePr>
        <p:xfrm>
          <a:off x="107504" y="1052736"/>
          <a:ext cx="8856984" cy="56166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8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4276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1877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3418">
                <a:tc rowSpan="2">
                  <a:txBody>
                    <a:bodyPr/>
                    <a:lstStyle/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1 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Subtraction, subtract, take away, distance between, difference between, more than, minus, less than, equals = same as, most, least, pattern, odd, even, digit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Physically taking away and removing physical objects from a whole </a:t>
                      </a: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(tens frames, Numicon, cubes and other items such as beanbags could be used )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Children to draw the concrete resources they are using and cross out the correct amount. The bar model can be used.</a:t>
                      </a:r>
                    </a:p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sng" baseline="0"/>
                        <a:t>Part-whole diagram and equality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51329">
                <a:tc vMerge="1">
                  <a:txBody>
                    <a:bodyPr/>
                    <a:lstStyle/>
                    <a:p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Counting back </a:t>
                      </a: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(using number lines or number track as support) children start with 6 and count back 2)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Children to represent what they see pictorially e.g. 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Use a given number line or number track.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Encourage children to use an empty number line.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22C96947-3211-46AD-8BE4-1ADEFCF89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4197" y="2508673"/>
            <a:ext cx="2337434" cy="144016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8192C2D-9FA8-4E13-A2FC-9C69DE780B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602979"/>
            <a:ext cx="2057400" cy="17621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72AB6A-4336-4EC0-80EF-E9FCEEE2D09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9060"/>
          <a:stretch/>
        </p:blipFill>
        <p:spPr>
          <a:xfrm>
            <a:off x="2104197" y="5242507"/>
            <a:ext cx="2337434" cy="112551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62C6043-17FC-4129-9294-26C236AEC1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6524" y="5013176"/>
            <a:ext cx="1522470" cy="6915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65CEA25-468C-49C8-B07E-C143700BCFB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50000"/>
          <a:stretch/>
        </p:blipFill>
        <p:spPr>
          <a:xfrm>
            <a:off x="4537693" y="6007020"/>
            <a:ext cx="2091707" cy="69154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8063966-8603-4879-B839-BA228DA45C6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54688"/>
          <a:stretch/>
        </p:blipFill>
        <p:spPr>
          <a:xfrm>
            <a:off x="6802311" y="5059491"/>
            <a:ext cx="2055011" cy="61571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E775758-C007-474C-9EC1-8BC9D7EDC528}"/>
              </a:ext>
            </a:extLst>
          </p:cNvPr>
          <p:cNvSpPr/>
          <p:nvPr/>
        </p:nvSpPr>
        <p:spPr>
          <a:xfrm>
            <a:off x="117442" y="209097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2E4E03C-95F1-43D1-97F5-0F36AE4134BB}"/>
              </a:ext>
            </a:extLst>
          </p:cNvPr>
          <p:cNvGrpSpPr/>
          <p:nvPr/>
        </p:nvGrpSpPr>
        <p:grpSpPr>
          <a:xfrm>
            <a:off x="674387" y="68964"/>
            <a:ext cx="5094304" cy="561511"/>
            <a:chOff x="556945" y="8938"/>
            <a:chExt cx="5094304" cy="561511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C8FDF2B3-1F5F-462B-AC24-34BA894B3F85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ctangle: Rounded Corners 5">
              <a:extLst>
                <a:ext uri="{FF2B5EF4-FFF2-40B4-BE49-F238E27FC236}">
                  <a16:creationId xmlns:a16="http://schemas.microsoft.com/office/drawing/2014/main" id="{048CF1B5-B583-4E27-951A-275D966F60CE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-</a:t>
              </a:r>
              <a:r>
                <a:rPr lang="en-US" sz="4400" kern="1200"/>
                <a:t> Subtraction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6241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B2F727D8-5E6E-4763-8A28-9431A2B19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6663" y="5015611"/>
            <a:ext cx="2404248" cy="1407614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730532"/>
              </p:ext>
            </p:extLst>
          </p:nvPr>
        </p:nvGraphicFramePr>
        <p:xfrm>
          <a:off x="143508" y="1052736"/>
          <a:ext cx="8856984" cy="56166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8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1877">
                <a:tc rowSpan="3">
                  <a:txBody>
                    <a:bodyPr/>
                    <a:lstStyle/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1 continued..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6395">
                <a:tc vMerge="1">
                  <a:txBody>
                    <a:bodyPr/>
                    <a:lstStyle/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Making 10 </a:t>
                      </a: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ten frames. </a:t>
                      </a: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14- 5 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Children to present the tens frame pictorially and discuss what they did to make 10. 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Children to show how they can make 10 by partitioning the subtrahend.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8352">
                <a:tc vMerge="1">
                  <a:txBody>
                    <a:bodyPr/>
                    <a:lstStyle/>
                    <a:p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Finding the difference </a:t>
                      </a: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(using cubes, Numicon or Cuisenaire rods, other objects can also be used). 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Calculate the difference between 8 and 5. 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Children to draw the cubes/other concrete objects which they have used to illustrate what they need to calculate. 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Find the difference between 8 and 5.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8- 5, the difference is ____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Children to explore why 9-6 = 8- 5= 7 – 4 have the same difference.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E26DC006-B3A3-4DAF-A029-DFE6A3FA28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997" y="2262497"/>
            <a:ext cx="2250643" cy="68096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E8B20EC-2D4A-4F91-BA29-34EC3DD00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6943" y="2174235"/>
            <a:ext cx="1127363" cy="116650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9A235F-BCCF-4600-832A-E88551D0C5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4811" y="2085975"/>
            <a:ext cx="1038225" cy="13430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5A737F1-F87B-4255-9A4F-B1E0A45666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6497" y="4473396"/>
            <a:ext cx="2199979" cy="100063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879117A-1827-4E7D-BE5C-BF481584B5A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51392"/>
          <a:stretch/>
        </p:blipFill>
        <p:spPr>
          <a:xfrm>
            <a:off x="4581358" y="4256081"/>
            <a:ext cx="1934858" cy="717634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263ACD96-7F93-48DB-B57A-4A26E96515F7}"/>
              </a:ext>
            </a:extLst>
          </p:cNvPr>
          <p:cNvSpPr/>
          <p:nvPr/>
        </p:nvSpPr>
        <p:spPr>
          <a:xfrm>
            <a:off x="165550" y="195058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527668B-C358-49B9-8D55-831503912DB9}"/>
              </a:ext>
            </a:extLst>
          </p:cNvPr>
          <p:cNvGrpSpPr/>
          <p:nvPr/>
        </p:nvGrpSpPr>
        <p:grpSpPr>
          <a:xfrm>
            <a:off x="722495" y="54925"/>
            <a:ext cx="5094304" cy="561511"/>
            <a:chOff x="556945" y="8938"/>
            <a:chExt cx="5094304" cy="561511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46D9821D-CB92-4E7B-A7CD-37CB83460CF0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ectangle: Rounded Corners 5">
              <a:extLst>
                <a:ext uri="{FF2B5EF4-FFF2-40B4-BE49-F238E27FC236}">
                  <a16:creationId xmlns:a16="http://schemas.microsoft.com/office/drawing/2014/main" id="{AEB6BAC8-01D2-4171-84B4-65D41C04A64B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-</a:t>
              </a:r>
              <a:r>
                <a:rPr lang="en-US" sz="4400" kern="1200"/>
                <a:t> Subtraction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3668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C689E1-F016-4584-BB7E-A8A02FE44D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1919" y="2204865"/>
            <a:ext cx="1750081" cy="1199494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238415"/>
              </p:ext>
            </p:extLst>
          </p:nvPr>
        </p:nvGraphicFramePr>
        <p:xfrm>
          <a:off x="143508" y="916712"/>
          <a:ext cx="8856984" cy="59220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8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815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2717">
                <a:tc rowSpan="2">
                  <a:txBody>
                    <a:bodyPr/>
                    <a:lstStyle/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2 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Subtraction, subtract, take away, difference, difference between, minus</a:t>
                      </a: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Tens, ones, partition </a:t>
                      </a: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Near multiple of 10, tens boundary</a:t>
                      </a: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Less than, one less, two less… ten less… one hundred less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partitioning of tens and ones to subtract a 2 digit number from another 2 digit number with no regrouping involved. 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 – 12 = </a:t>
                      </a: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 – 10 = 27 </a:t>
                      </a: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 – 2 = 25 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Children to present the 2 digit number using a pictorial image. </a:t>
                      </a:r>
                    </a:p>
                    <a:p>
                      <a:endParaRPr lang="en-GB" sz="1000" baseline="0"/>
                    </a:p>
                    <a:p>
                      <a:r>
                        <a:rPr lang="en-GB" sz="1000" baseline="0"/>
                        <a:t>37- 12  ( subtract 10, subtract 2) = 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Children to use a number line to show partitioning of the 2 digit number 10 and 2, then to subtract this from  37 separately.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37 – 12 =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7765">
                <a:tc vMerge="1">
                  <a:txBody>
                    <a:bodyPr/>
                    <a:lstStyle/>
                    <a:p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Column method using base 10.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48-7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Children to represent the base 10 pictorially were no renaming is required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Children to use the</a:t>
                      </a:r>
                      <a:r>
                        <a:rPr lang="en-GB" sz="1000" b="1" u="sng" baseline="0"/>
                        <a:t> expanded form of column subtraction.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6CE363E4-8D46-4161-A251-46A7058F22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5787" y="2837042"/>
            <a:ext cx="2161310" cy="4694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40A9CC-CAA0-4FF0-A965-E764C703B0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298781"/>
            <a:ext cx="2089969" cy="10077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F650680-E08F-44A5-A6FE-DC518FDD7A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3551" y="4252036"/>
            <a:ext cx="2292773" cy="7988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96AAC3F-D813-42F0-A055-6DDC7C1C18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97676" y="4075410"/>
            <a:ext cx="1838614" cy="15724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BC3DB71-9CDF-49F2-800F-3D75FB0A36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9541" y="4024703"/>
            <a:ext cx="1817700" cy="147839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54E5198-A2F8-4AF7-B0BD-4520A2C12901}"/>
              </a:ext>
            </a:extLst>
          </p:cNvPr>
          <p:cNvSpPr/>
          <p:nvPr/>
        </p:nvSpPr>
        <p:spPr>
          <a:xfrm>
            <a:off x="148308" y="207644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152B6E4-4986-4315-AA0C-215069B3DED7}"/>
              </a:ext>
            </a:extLst>
          </p:cNvPr>
          <p:cNvGrpSpPr/>
          <p:nvPr/>
        </p:nvGrpSpPr>
        <p:grpSpPr>
          <a:xfrm>
            <a:off x="705253" y="67511"/>
            <a:ext cx="5094304" cy="561511"/>
            <a:chOff x="556945" y="8938"/>
            <a:chExt cx="5094304" cy="561511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7721B314-EDFC-4EB3-9C62-E89E699DE57D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Rounded Corners 5">
              <a:extLst>
                <a:ext uri="{FF2B5EF4-FFF2-40B4-BE49-F238E27FC236}">
                  <a16:creationId xmlns:a16="http://schemas.microsoft.com/office/drawing/2014/main" id="{05195E50-7734-42FF-8480-5857C23F63A7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-</a:t>
              </a:r>
              <a:r>
                <a:rPr lang="en-US" sz="4400" kern="1200"/>
                <a:t> Subtraction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51529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2982042"/>
              </p:ext>
            </p:extLst>
          </p:nvPr>
        </p:nvGraphicFramePr>
        <p:xfrm>
          <a:off x="151761" y="932619"/>
          <a:ext cx="8856984" cy="518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8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6141">
                <a:tc rowSpan="2">
                  <a:txBody>
                    <a:bodyPr/>
                    <a:lstStyle/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2 continued</a:t>
                      </a:r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…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</a:t>
                      </a:r>
                    </a:p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Renaming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9758">
                <a:tc vMerge="1">
                  <a:txBody>
                    <a:bodyPr/>
                    <a:lstStyle/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Column method </a:t>
                      </a: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base 10 and having to rename. 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41-26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Represent the base 10 pictorially, remembering to show the renaming.</a:t>
                      </a:r>
                    </a:p>
                    <a:p>
                      <a:endParaRPr lang="en-GB" sz="1000" baseline="0"/>
                    </a:p>
                    <a:p>
                      <a:r>
                        <a:rPr lang="en-GB" sz="1000" baseline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Expanded column method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Progressing to the formal column method when ready. Children must understand that when they have renamed the 10 they still have 41 because 41 = 30 + 11.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033B55B3-5775-4232-A10B-F595195079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677" y="2708920"/>
            <a:ext cx="3746308" cy="88033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2260ED5-CE82-484D-B7DF-EC13FC2E7E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9479" y="1960089"/>
            <a:ext cx="1509362" cy="149766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E426E0C-019D-41FE-97C5-80277019BF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5474" y="4581128"/>
            <a:ext cx="1229731" cy="121779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62AB08E-AEAE-4E5B-B8D6-C7E0FC6C7B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8367" y="1838650"/>
            <a:ext cx="1509362" cy="141174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F585CE2-FF62-4150-B69A-E468F0D905F6}"/>
              </a:ext>
            </a:extLst>
          </p:cNvPr>
          <p:cNvSpPr/>
          <p:nvPr/>
        </p:nvSpPr>
        <p:spPr>
          <a:xfrm>
            <a:off x="162308" y="195882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F75C7DE-CFF2-40B9-B6D7-06E7D247664A}"/>
              </a:ext>
            </a:extLst>
          </p:cNvPr>
          <p:cNvGrpSpPr/>
          <p:nvPr/>
        </p:nvGrpSpPr>
        <p:grpSpPr>
          <a:xfrm>
            <a:off x="719253" y="55749"/>
            <a:ext cx="5094304" cy="561511"/>
            <a:chOff x="556945" y="8938"/>
            <a:chExt cx="5094304" cy="561511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13C695B3-B1CF-4F1B-A717-64EBCB18B617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Rounded Corners 5">
              <a:extLst>
                <a:ext uri="{FF2B5EF4-FFF2-40B4-BE49-F238E27FC236}">
                  <a16:creationId xmlns:a16="http://schemas.microsoft.com/office/drawing/2014/main" id="{14E24478-4E9D-437F-8ABA-D98BD5346264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-</a:t>
              </a:r>
              <a:r>
                <a:rPr lang="en-US" sz="4400" kern="1200"/>
                <a:t> Subtraction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58616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625110"/>
              </p:ext>
            </p:extLst>
          </p:nvPr>
        </p:nvGraphicFramePr>
        <p:xfrm>
          <a:off x="179512" y="970008"/>
          <a:ext cx="8856984" cy="55553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8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1466">
                <a:tc>
                  <a:txBody>
                    <a:bodyPr/>
                    <a:lstStyle/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5823">
                <a:tc>
                  <a:txBody>
                    <a:bodyPr/>
                    <a:lstStyle/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 3 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 </a:t>
                      </a: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Hundreds, tens, ones, estimate, partition, recombine, difference, decrease, near multiple of 10 and 100, inverse, rounding, column subtraction, </a:t>
                      </a:r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rename</a:t>
                      </a: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 also Y1 and Y2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Column method </a:t>
                      </a: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place value counters.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234-88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Represent the place value counters pictorially ; remembering to show what has been renamed.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Expanded column method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Formal column method. Children must understand what has happened when they have crossed out digits.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6150">
                <a:tc>
                  <a:txBody>
                    <a:bodyPr/>
                    <a:lstStyle/>
                    <a:p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Years 4, 5 and 6</a:t>
                      </a:r>
                    </a:p>
                  </a:txBody>
                  <a:tcP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follow concrete, pictorial and abstract model from Year 3 to meet the needs of each specific year group. 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 baseline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539A7206-2B1A-4C23-9867-E2B33FE59A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9570"/>
          <a:stretch/>
        </p:blipFill>
        <p:spPr>
          <a:xfrm>
            <a:off x="2195736" y="2214907"/>
            <a:ext cx="3960440" cy="14814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251A57-D37A-4291-BF11-698431A6F8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9924" y="1658038"/>
            <a:ext cx="2010147" cy="13564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36B3E65-7886-4631-977E-54DBCFDEF5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2374" y="3843465"/>
            <a:ext cx="2078512" cy="149204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1248EA4-7657-4D4A-B6C9-E1F5276E671F}"/>
              </a:ext>
            </a:extLst>
          </p:cNvPr>
          <p:cNvSpPr/>
          <p:nvPr/>
        </p:nvSpPr>
        <p:spPr>
          <a:xfrm>
            <a:off x="179512" y="189457"/>
            <a:ext cx="8826356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1015322-E837-4C79-A92C-B404060817CA}"/>
              </a:ext>
            </a:extLst>
          </p:cNvPr>
          <p:cNvGrpSpPr/>
          <p:nvPr/>
        </p:nvGrpSpPr>
        <p:grpSpPr>
          <a:xfrm>
            <a:off x="611560" y="139706"/>
            <a:ext cx="5076688" cy="561511"/>
            <a:chOff x="556945" y="8938"/>
            <a:chExt cx="5094304" cy="561511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C7278813-7773-4BB9-8164-8FC3D0644F7E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5">
              <a:extLst>
                <a:ext uri="{FF2B5EF4-FFF2-40B4-BE49-F238E27FC236}">
                  <a16:creationId xmlns:a16="http://schemas.microsoft.com/office/drawing/2014/main" id="{93AA3DF8-370D-4362-92FB-AF2E48AB8C08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-</a:t>
              </a:r>
              <a:r>
                <a:rPr lang="en-US" sz="4400" kern="1200"/>
                <a:t> Subtraction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19247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7798875"/>
              </p:ext>
            </p:extLst>
          </p:nvPr>
        </p:nvGraphicFramePr>
        <p:xfrm>
          <a:off x="143508" y="1052736"/>
          <a:ext cx="8856984" cy="56376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0550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5963">
                <a:tc rowSpan="2">
                  <a:txBody>
                    <a:bodyPr/>
                    <a:lstStyle/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1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multiplication, lots of, groups of, double, arrays, repeated addition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Repeated grouping/repeated addition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Washing line, and other practical resources for counting. Concrete objects. Numicon; bundles of straws, bead strings etc</a:t>
                      </a:r>
                    </a:p>
                    <a:p>
                      <a:endParaRPr lang="en-GB" sz="10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Children to represent the practical resources in a picture and using a number line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2 x 5 =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2 + 2 + 2 + 2 + 2 =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2 multiplied by 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5 pairs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5 jumps of 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Abstract number line showing 5 jumps of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5963">
                <a:tc vMerge="1">
                  <a:txBody>
                    <a:bodyPr/>
                    <a:lstStyle/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baseline="0"/>
                        <a:t>Use arrays </a:t>
                      </a:r>
                      <a:r>
                        <a:rPr lang="en-GB" sz="1000" baseline="0"/>
                        <a:t>to understand multiplication can be done in any order (commutative). Counters and other objects can be used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Children to represent the arrays pictorially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2 x 5 =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5 x 2 =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10 = 2 x 5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10 = 5 x 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2 + 2 + 2 + 2 + 2 =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5 + 5 =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10" name="Picture 2">
            <a:extLst>
              <a:ext uri="{FF2B5EF4-FFF2-40B4-BE49-F238E27FC236}">
                <a16:creationId xmlns:a16="http://schemas.microsoft.com/office/drawing/2014/main" id="{1BDE6AD7-7C42-46A2-A331-DE0011D951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659" b="28100"/>
          <a:stretch/>
        </p:blipFill>
        <p:spPr bwMode="auto">
          <a:xfrm>
            <a:off x="2441476" y="2511199"/>
            <a:ext cx="1913601" cy="743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8B63F07B-63DB-41D6-A4AE-A30528B402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2" t="64185" r="36267" b="-2755"/>
          <a:stretch/>
        </p:blipFill>
        <p:spPr bwMode="auto">
          <a:xfrm>
            <a:off x="6804248" y="3501008"/>
            <a:ext cx="2021613" cy="447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61155D1-9AFC-4189-8B5D-5A89A41DA8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3219" y="2399401"/>
            <a:ext cx="2090167" cy="48339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138F465-A053-4E23-B187-74E5475044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1027" y="4922116"/>
            <a:ext cx="1924050" cy="150495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4843759-06DC-4447-8E67-D87DA3F39C2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69283"/>
          <a:stretch/>
        </p:blipFill>
        <p:spPr>
          <a:xfrm>
            <a:off x="4617482" y="4581128"/>
            <a:ext cx="618432" cy="114375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3453E18-CFFC-4B28-9E88-DFB1742347B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8212" t="15059" b="44070"/>
          <a:stretch/>
        </p:blipFill>
        <p:spPr>
          <a:xfrm>
            <a:off x="5635448" y="5919381"/>
            <a:ext cx="1042666" cy="46747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39CD4285-98C1-47DB-AC37-D6ECE990694E}"/>
              </a:ext>
            </a:extLst>
          </p:cNvPr>
          <p:cNvSpPr txBox="1"/>
          <p:nvPr/>
        </p:nvSpPr>
        <p:spPr>
          <a:xfrm>
            <a:off x="5234110" y="4653136"/>
            <a:ext cx="7200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/>
              <a:t>2 x 5 = 10</a:t>
            </a:r>
            <a:endParaRPr lang="en-US" sz="90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867DE7B-07B6-4B5A-9EF2-A5F8F2C68700}"/>
              </a:ext>
            </a:extLst>
          </p:cNvPr>
          <p:cNvSpPr txBox="1"/>
          <p:nvPr/>
        </p:nvSpPr>
        <p:spPr>
          <a:xfrm>
            <a:off x="5755443" y="6427066"/>
            <a:ext cx="7200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/>
              <a:t>2 x 5 = 10</a:t>
            </a:r>
            <a:endParaRPr lang="en-US" sz="90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C5011A9-5FE8-443E-BD41-CB630ABCBF6D}"/>
              </a:ext>
            </a:extLst>
          </p:cNvPr>
          <p:cNvSpPr txBox="1"/>
          <p:nvPr/>
        </p:nvSpPr>
        <p:spPr>
          <a:xfrm>
            <a:off x="4617482" y="5724884"/>
            <a:ext cx="7200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/>
              <a:t>5 x 2 = 10</a:t>
            </a:r>
            <a:endParaRPr lang="en-US" sz="90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E731DB6-C1A7-437B-8974-E1AC150DFCE3}"/>
              </a:ext>
            </a:extLst>
          </p:cNvPr>
          <p:cNvSpPr txBox="1"/>
          <p:nvPr/>
        </p:nvSpPr>
        <p:spPr>
          <a:xfrm>
            <a:off x="5018863" y="6112196"/>
            <a:ext cx="7200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/>
              <a:t>5 x 2 = 10</a:t>
            </a:r>
            <a:endParaRPr lang="en-US" sz="9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4CD0DA-BE47-4413-B9DC-6DA1C64E3987}"/>
              </a:ext>
            </a:extLst>
          </p:cNvPr>
          <p:cNvSpPr/>
          <p:nvPr/>
        </p:nvSpPr>
        <p:spPr>
          <a:xfrm>
            <a:off x="143508" y="293899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5CE0880-E1E6-4101-9CC6-D06B3CF5601A}"/>
              </a:ext>
            </a:extLst>
          </p:cNvPr>
          <p:cNvGrpSpPr/>
          <p:nvPr/>
        </p:nvGrpSpPr>
        <p:grpSpPr>
          <a:xfrm>
            <a:off x="700453" y="153766"/>
            <a:ext cx="5094304" cy="561511"/>
            <a:chOff x="556945" y="8938"/>
            <a:chExt cx="5094304" cy="561511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E3DBD406-EFF5-4241-A018-4DA124550FCD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Rounded Corners 5">
              <a:extLst>
                <a:ext uri="{FF2B5EF4-FFF2-40B4-BE49-F238E27FC236}">
                  <a16:creationId xmlns:a16="http://schemas.microsoft.com/office/drawing/2014/main" id="{36A67A71-47C7-42CE-B8CB-DCC44E53DCCF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x</a:t>
              </a:r>
              <a:r>
                <a:rPr lang="en-US" sz="4400" kern="1200"/>
                <a:t> Multiplication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73486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897316"/>
              </p:ext>
            </p:extLst>
          </p:nvPr>
        </p:nvGraphicFramePr>
        <p:xfrm>
          <a:off x="163579" y="1072661"/>
          <a:ext cx="8856984" cy="55732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6950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8656">
                <a:tc>
                  <a:txBody>
                    <a:bodyPr/>
                    <a:lstStyle/>
                    <a:p>
                      <a:r>
                        <a:rPr lang="en-GB" sz="14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build on the understanding of Year 1 strategies and vocabulary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2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facts, odd, even, commutative, inverse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Doubling - </a:t>
                      </a:r>
                      <a:r>
                        <a:rPr lang="en-GB" sz="1000" b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begin to develop an understanding doubling of 2 digit numbers up to 50</a:t>
                      </a:r>
                    </a:p>
                    <a:p>
                      <a:endParaRPr lang="en-GB" sz="1000" b="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 x 2</a:t>
                      </a:r>
                    </a:p>
                    <a:p>
                      <a:endParaRPr lang="en-GB" sz="1000" b="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Children </a:t>
                      </a:r>
                      <a:r>
                        <a:rPr lang="en-GB" sz="1000" b="1" baseline="0"/>
                        <a:t>may </a:t>
                      </a:r>
                      <a:r>
                        <a:rPr lang="en-GB" sz="1000" baseline="0"/>
                        <a:t>start to represent the materials pictorially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Begin to use jottings </a:t>
                      </a:r>
                      <a:r>
                        <a:rPr lang="en-GB" sz="1000" b="1" baseline="0"/>
                        <a:t>towards</a:t>
                      </a:r>
                      <a:r>
                        <a:rPr lang="en-GB" sz="1000" baseline="0"/>
                        <a:t> recording the written method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00200">
                <a:tc>
                  <a:txBody>
                    <a:bodyPr/>
                    <a:lstStyle/>
                    <a:p>
                      <a:r>
                        <a:rPr lang="en-GB" sz="14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build on the understanding of Year 2 strategies and vocabulary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3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scaling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Partition to multiply </a:t>
                      </a: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Numicon, base 10 or Cuisenaire rods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Children to be encouraged to show the steps they have taken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1B13F4B8-E15B-4CDF-A923-F34704AA74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804" y="2445259"/>
            <a:ext cx="1085850" cy="1228725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D4E7DCB2-9CB3-4F1A-8A0E-77E962074E04}"/>
              </a:ext>
            </a:extLst>
          </p:cNvPr>
          <p:cNvGrpSpPr/>
          <p:nvPr/>
        </p:nvGrpSpPr>
        <p:grpSpPr>
          <a:xfrm>
            <a:off x="2397212" y="1916832"/>
            <a:ext cx="2139601" cy="2851954"/>
            <a:chOff x="2370774" y="1594684"/>
            <a:chExt cx="2139601" cy="285195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0071BDB-51CE-4896-B531-2C72FCF139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65536" y="1594684"/>
              <a:ext cx="612068" cy="792088"/>
            </a:xfrm>
            <a:prstGeom prst="rect">
              <a:avLst/>
            </a:prstGeom>
          </p:spPr>
        </p:pic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3CC295A-02A6-4221-B572-3E25F1E22518}"/>
                </a:ext>
              </a:extLst>
            </p:cNvPr>
            <p:cNvGrpSpPr/>
            <p:nvPr/>
          </p:nvGrpSpPr>
          <p:grpSpPr>
            <a:xfrm>
              <a:off x="2370774" y="3654550"/>
              <a:ext cx="369128" cy="792088"/>
              <a:chOff x="2863170" y="3032956"/>
              <a:chExt cx="369128" cy="792088"/>
            </a:xfrm>
          </p:grpSpPr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7B875528-2707-40E4-9AA6-C51C116361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863170" y="3032956"/>
                <a:ext cx="184564" cy="792088"/>
              </a:xfrm>
              <a:prstGeom prst="rect">
                <a:avLst/>
              </a:prstGeom>
            </p:spPr>
          </p:pic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5A59BA77-5538-43F5-ABBC-0F0027F914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47734" y="3032956"/>
                <a:ext cx="184564" cy="792088"/>
              </a:xfrm>
              <a:prstGeom prst="rect">
                <a:avLst/>
              </a:prstGeom>
            </p:spPr>
          </p:pic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392EC01E-2E2A-4208-90C2-121F8D504136}"/>
                </a:ext>
              </a:extLst>
            </p:cNvPr>
            <p:cNvGrpSpPr/>
            <p:nvPr/>
          </p:nvGrpSpPr>
          <p:grpSpPr>
            <a:xfrm>
              <a:off x="3864578" y="3679913"/>
              <a:ext cx="645797" cy="576064"/>
              <a:chOff x="3245138" y="3271773"/>
              <a:chExt cx="645797" cy="576064"/>
            </a:xfrm>
          </p:grpSpPr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560142DF-12DF-4EC8-B83F-FD780A0C809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3888" t="27273"/>
              <a:stretch/>
            </p:blipFill>
            <p:spPr>
              <a:xfrm>
                <a:off x="3547487" y="3271773"/>
                <a:ext cx="343448" cy="576064"/>
              </a:xfrm>
              <a:prstGeom prst="rect">
                <a:avLst/>
              </a:prstGeom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72539D99-6014-4588-A453-980F4436958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3888" t="27273"/>
              <a:stretch/>
            </p:blipFill>
            <p:spPr>
              <a:xfrm>
                <a:off x="3245138" y="3271773"/>
                <a:ext cx="343448" cy="576064"/>
              </a:xfrm>
              <a:prstGeom prst="rect">
                <a:avLst/>
              </a:prstGeom>
            </p:spPr>
          </p:pic>
        </p:grp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455989D2-7C50-41E6-8E19-6B4379025304}"/>
                </a:ext>
              </a:extLst>
            </p:cNvPr>
            <p:cNvCxnSpPr/>
            <p:nvPr/>
          </p:nvCxnSpPr>
          <p:spPr>
            <a:xfrm flipH="1">
              <a:off x="2739902" y="2147888"/>
              <a:ext cx="293906" cy="41151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730BACBC-87DF-4022-8B52-D404F3ABAD1E}"/>
                </a:ext>
              </a:extLst>
            </p:cNvPr>
            <p:cNvCxnSpPr>
              <a:cxnSpLocks/>
            </p:cNvCxnSpPr>
            <p:nvPr/>
          </p:nvCxnSpPr>
          <p:spPr>
            <a:xfrm>
              <a:off x="3709332" y="2159167"/>
              <a:ext cx="310492" cy="400231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FBB33F-823A-466A-9E9E-E73EB5EDECD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486262" y="2341430"/>
              <a:ext cx="178608" cy="792088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8A2A5B03-79EC-4794-9DA0-141A136470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49271" t="27273"/>
            <a:stretch/>
          </p:blipFill>
          <p:spPr>
            <a:xfrm>
              <a:off x="4081856" y="2386772"/>
              <a:ext cx="310492" cy="576064"/>
            </a:xfrm>
            <a:prstGeom prst="rect">
              <a:avLst/>
            </a:prstGeom>
          </p:spPr>
        </p:pic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5DD1CFE7-0549-42EF-88E0-63B0260A6D91}"/>
                </a:ext>
              </a:extLst>
            </p:cNvPr>
            <p:cNvCxnSpPr>
              <a:cxnSpLocks/>
            </p:cNvCxnSpPr>
            <p:nvPr/>
          </p:nvCxnSpPr>
          <p:spPr>
            <a:xfrm>
              <a:off x="2555338" y="3133518"/>
              <a:ext cx="0" cy="521032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D42C046F-A7F1-4F57-876E-90124766C046}"/>
                </a:ext>
              </a:extLst>
            </p:cNvPr>
            <p:cNvCxnSpPr>
              <a:cxnSpLocks/>
            </p:cNvCxnSpPr>
            <p:nvPr/>
          </p:nvCxnSpPr>
          <p:spPr>
            <a:xfrm>
              <a:off x="4200436" y="3133518"/>
              <a:ext cx="0" cy="521032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A4DE01DE-22F4-4DDA-89B3-75C4D0BF46FB}"/>
                </a:ext>
              </a:extLst>
            </p:cNvPr>
            <p:cNvSpPr txBox="1"/>
            <p:nvPr/>
          </p:nvSpPr>
          <p:spPr>
            <a:xfrm>
              <a:off x="2575566" y="3133518"/>
              <a:ext cx="29389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/>
                <a:t>x2</a:t>
              </a:r>
              <a:endParaRPr lang="en-US" sz="900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4FFC14E7-9F6C-47AE-A8F8-2FBB89C3C843}"/>
                </a:ext>
              </a:extLst>
            </p:cNvPr>
            <p:cNvSpPr txBox="1"/>
            <p:nvPr/>
          </p:nvSpPr>
          <p:spPr>
            <a:xfrm>
              <a:off x="3828834" y="3133518"/>
              <a:ext cx="29389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/>
                <a:t>x2</a:t>
              </a:r>
              <a:endParaRPr lang="en-US" sz="900"/>
            </a:p>
          </p:txBody>
        </p:sp>
      </p:grpSp>
      <p:pic>
        <p:nvPicPr>
          <p:cNvPr id="29" name="Picture 2" descr="af75b453-1e56-4a6e-9eee-3e4e0277eb14@GBRP123">
            <a:extLst>
              <a:ext uri="{FF2B5EF4-FFF2-40B4-BE49-F238E27FC236}">
                <a16:creationId xmlns:a16="http://schemas.microsoft.com/office/drawing/2014/main" id="{B4A002B5-3DCA-4ED1-B605-705587D822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3" t="16740" r="19650" b="22293"/>
          <a:stretch/>
        </p:blipFill>
        <p:spPr bwMode="auto">
          <a:xfrm rot="5400000">
            <a:off x="4459955" y="2544970"/>
            <a:ext cx="2380028" cy="1686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B923186-5BB0-41A7-890D-FF4E902693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97212" y="5264551"/>
            <a:ext cx="2041257" cy="83200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80BCEB6-FAED-42A2-8B41-A6F535E939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05749" y="4939331"/>
            <a:ext cx="1488439" cy="157398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41E1B17-30F6-4230-9FA1-9690F645EF0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15182" y="5205038"/>
            <a:ext cx="864096" cy="1183693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B4EA4C92-677F-4470-8045-C0F09273B029}"/>
              </a:ext>
            </a:extLst>
          </p:cNvPr>
          <p:cNvSpPr/>
          <p:nvPr/>
        </p:nvSpPr>
        <p:spPr>
          <a:xfrm>
            <a:off x="163579" y="259113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98622E44-685D-4E14-865E-CEAE8EBBE191}"/>
              </a:ext>
            </a:extLst>
          </p:cNvPr>
          <p:cNvGrpSpPr/>
          <p:nvPr/>
        </p:nvGrpSpPr>
        <p:grpSpPr>
          <a:xfrm>
            <a:off x="720524" y="118980"/>
            <a:ext cx="5094304" cy="561511"/>
            <a:chOff x="556945" y="8938"/>
            <a:chExt cx="5094304" cy="561511"/>
          </a:xfrm>
        </p:grpSpPr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5A34C955-8C84-4A94-8620-2F3A787956EC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Rectangle: Rounded Corners 5">
              <a:extLst>
                <a:ext uri="{FF2B5EF4-FFF2-40B4-BE49-F238E27FC236}">
                  <a16:creationId xmlns:a16="http://schemas.microsoft.com/office/drawing/2014/main" id="{1B5004BF-1CEF-400D-B152-7C8CA0C32379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x</a:t>
              </a:r>
              <a:r>
                <a:rPr lang="en-US" sz="4400" kern="1200"/>
                <a:t> Multiplication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664608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25663"/>
              </p:ext>
            </p:extLst>
          </p:nvPr>
        </p:nvGraphicFramePr>
        <p:xfrm>
          <a:off x="132375" y="850955"/>
          <a:ext cx="8836913" cy="59540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81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4393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55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90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13150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3129">
                <a:tc rowSpan="3">
                  <a:txBody>
                    <a:bodyPr/>
                    <a:lstStyle/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3 continued…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baseline="0"/>
                        <a:t>Grid method </a:t>
                      </a:r>
                      <a:r>
                        <a:rPr lang="en-GB" sz="1000" b="0" baseline="0"/>
                        <a:t>using place value counters or base 10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baseline="0"/>
                        <a:t>18 x 3</a:t>
                      </a:r>
                      <a:endParaRPr lang="en-GB" sz="1000" b="1" baseline="0"/>
                    </a:p>
                    <a:p>
                      <a:endParaRPr lang="en-GB" sz="1000" b="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93438">
                <a:tc vMerge="1">
                  <a:txBody>
                    <a:bodyPr/>
                    <a:lstStyle/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Being to use expanded column method (long multiplication)</a:t>
                      </a:r>
                      <a:r>
                        <a:rPr lang="en-GB" sz="1000" b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using place value counters or base 10</a:t>
                      </a:r>
                    </a:p>
                    <a:p>
                      <a:endParaRPr lang="en-GB" sz="10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23x2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  <a:tr h="2067398">
                <a:tc vMerge="1">
                  <a:txBody>
                    <a:bodyPr/>
                    <a:lstStyle/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Begin to use formal column method (short multiplication) </a:t>
                      </a:r>
                      <a:r>
                        <a:rPr lang="en-GB" sz="1000" b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 place value counters or base 10</a:t>
                      </a:r>
                    </a:p>
                    <a:p>
                      <a:endParaRPr lang="en-GB" sz="1000" b="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3x23</a:t>
                      </a:r>
                    </a:p>
                    <a:p>
                      <a:endParaRPr lang="en-GB" sz="10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Record what is being done to show understanding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6860263"/>
                  </a:ext>
                </a:extLst>
              </a:tr>
            </a:tbl>
          </a:graphicData>
        </a:graphic>
      </p:graphicFrame>
      <p:pic>
        <p:nvPicPr>
          <p:cNvPr id="26" name="Picture 10">
            <a:extLst>
              <a:ext uri="{FF2B5EF4-FFF2-40B4-BE49-F238E27FC236}">
                <a16:creationId xmlns:a16="http://schemas.microsoft.com/office/drawing/2014/main" id="{B3576669-9016-48E9-8D63-875F3CE20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493" y="1938383"/>
            <a:ext cx="2177527" cy="499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619B7139-EAB9-4AB3-A11E-E99D4AEA8AB3}"/>
              </a:ext>
            </a:extLst>
          </p:cNvPr>
          <p:cNvGrpSpPr/>
          <p:nvPr/>
        </p:nvGrpSpPr>
        <p:grpSpPr>
          <a:xfrm>
            <a:off x="2706712" y="2085499"/>
            <a:ext cx="1757364" cy="846790"/>
            <a:chOff x="2563010" y="2060848"/>
            <a:chExt cx="1757364" cy="84679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EAF10E1-D703-46CF-A0DF-602F85AC93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63011" y="2060848"/>
              <a:ext cx="1757363" cy="252413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3B4FA5C-9AF3-45B1-82EA-4FBB60C5F4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63010" y="2352614"/>
              <a:ext cx="1757363" cy="252413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5BA3E06B-418B-49E5-B0D0-AA5AEEDBCF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63010" y="2655225"/>
              <a:ext cx="1757363" cy="252413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48D08508-2FF7-483A-8551-12D490D6E2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9321" y="1843129"/>
            <a:ext cx="2028928" cy="82580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0AD7A2-4381-4259-A1F4-00DE832478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6712" y="5255256"/>
            <a:ext cx="1686483" cy="14095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E3CC34-B90D-4270-AF74-9168EC8B54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7863" y="5138487"/>
            <a:ext cx="1491844" cy="14804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7B9DFDA-A50B-4E38-AE6E-5B7B89BB3D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9015" y="5138487"/>
            <a:ext cx="1663983" cy="14804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775EFE3-B634-46F7-B342-C0E81E6B42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5631" y="3666205"/>
            <a:ext cx="1019175" cy="4667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D3EA76-23B2-425F-918B-37016DD124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43046" y="4239693"/>
            <a:ext cx="1019175" cy="4667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68D5B89-703C-4BFA-8BD9-11BB880C7B4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42214" y="2993945"/>
            <a:ext cx="1323142" cy="166806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C61BEDB-8AA0-41F7-8AD7-6A5610272A3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65628" y="2970454"/>
            <a:ext cx="1491844" cy="1735964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B878DA72-8670-48A1-94C3-295834594C88}"/>
              </a:ext>
            </a:extLst>
          </p:cNvPr>
          <p:cNvSpPr/>
          <p:nvPr/>
        </p:nvSpPr>
        <p:spPr>
          <a:xfrm>
            <a:off x="143508" y="258016"/>
            <a:ext cx="8856984" cy="528141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05DEB7C-6874-4E75-8792-82BB57D00AC9}"/>
              </a:ext>
            </a:extLst>
          </p:cNvPr>
          <p:cNvGrpSpPr/>
          <p:nvPr/>
        </p:nvGrpSpPr>
        <p:grpSpPr>
          <a:xfrm>
            <a:off x="700453" y="117883"/>
            <a:ext cx="5094304" cy="561511"/>
            <a:chOff x="556945" y="8938"/>
            <a:chExt cx="5094304" cy="561511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BD98B663-5594-447A-8DD7-07D98FA48279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Rectangle: Rounded Corners 5">
              <a:extLst>
                <a:ext uri="{FF2B5EF4-FFF2-40B4-BE49-F238E27FC236}">
                  <a16:creationId xmlns:a16="http://schemas.microsoft.com/office/drawing/2014/main" id="{F3DD78AE-A156-4875-941D-FFA86A0909F5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x</a:t>
              </a:r>
              <a:r>
                <a:rPr lang="en-US" sz="4400" kern="1200"/>
                <a:t> Multiplication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90511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149812"/>
              </p:ext>
            </p:extLst>
          </p:nvPr>
        </p:nvGraphicFramePr>
        <p:xfrm>
          <a:off x="163579" y="1072661"/>
          <a:ext cx="8937820" cy="5686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952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9039">
                  <a:extLst>
                    <a:ext uri="{9D8B030D-6E8A-4147-A177-3AD203B41FA5}">
                      <a16:colId xmlns:a16="http://schemas.microsoft.com/office/drawing/2014/main" val="250304994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0715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07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build on the understanding of Year 3 strategies and vocabulary</a:t>
                      </a:r>
                      <a:endParaRPr lang="en-GB" sz="14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4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associative law, distributive law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Formal column method (short multiplication) </a:t>
                      </a:r>
                      <a:r>
                        <a:rPr lang="en-GB" sz="1000" b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 place value counters or base 10</a:t>
                      </a:r>
                    </a:p>
                    <a:p>
                      <a:endParaRPr lang="en-GB" sz="1000" b="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6x23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1000" baseline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Formal written method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6678">
                <a:tc gridSpan="3">
                  <a:txBody>
                    <a:bodyPr/>
                    <a:lstStyle/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5 and Year 6 </a:t>
                      </a:r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  <a:r>
                        <a:rPr lang="en-GB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build on and deepen the understanding of strategies and vocabulary in previous years. When children start to multiply 3 digit x 3 digit and 4 digit x 2 digit (including decimals) they should be confident with the abstract (formal written methods).</a:t>
                      </a:r>
                    </a:p>
                    <a:p>
                      <a:endParaRPr lang="en-GB" sz="16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multiple, factor, prime number, prime factor, composite number, square number, cubed number, equivalence, powers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16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0673560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9BC56A77-8F49-4485-89E5-2AABB85236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5267" y="2420888"/>
            <a:ext cx="1862025" cy="23042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036D794-75C6-4B48-B3B5-62A7639CA8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2035" y="1902350"/>
            <a:ext cx="2105025" cy="17621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FBBEAF-F4B7-486E-BF04-967DFFD26A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5046" y="2132856"/>
            <a:ext cx="1215385" cy="22336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A0AE378-83BC-4264-8742-F877114062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2929" y="5256721"/>
            <a:ext cx="2109934" cy="105723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7FAEF53-9BFD-4E24-9749-DAAAB53B53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26272" y="4896054"/>
            <a:ext cx="1094874" cy="176915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F8FBD98-3767-4638-9A0F-F864110697BC}"/>
              </a:ext>
            </a:extLst>
          </p:cNvPr>
          <p:cNvSpPr/>
          <p:nvPr/>
        </p:nvSpPr>
        <p:spPr>
          <a:xfrm>
            <a:off x="183052" y="245817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90C93DF-C8EF-41EB-82C5-191BCC313C07}"/>
              </a:ext>
            </a:extLst>
          </p:cNvPr>
          <p:cNvGrpSpPr/>
          <p:nvPr/>
        </p:nvGrpSpPr>
        <p:grpSpPr>
          <a:xfrm>
            <a:off x="739997" y="105684"/>
            <a:ext cx="5094304" cy="561511"/>
            <a:chOff x="556945" y="8938"/>
            <a:chExt cx="5094304" cy="561511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4DCC30C0-06DB-4B35-9D18-C303BA58C15F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ctangle: Rounded Corners 5">
              <a:extLst>
                <a:ext uri="{FF2B5EF4-FFF2-40B4-BE49-F238E27FC236}">
                  <a16:creationId xmlns:a16="http://schemas.microsoft.com/office/drawing/2014/main" id="{612DC88E-5DE0-4A0A-9271-8D5DD9619D4E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x</a:t>
              </a:r>
              <a:r>
                <a:rPr lang="en-US" sz="4400" kern="1200"/>
                <a:t> Multiplication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9556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DCC68F8C-F986-4E90-B945-431FB10886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9751" y="5066592"/>
            <a:ext cx="2668238" cy="1302505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8304488"/>
              </p:ext>
            </p:extLst>
          </p:nvPr>
        </p:nvGraphicFramePr>
        <p:xfrm>
          <a:off x="143508" y="1026951"/>
          <a:ext cx="8856984" cy="55079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2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0300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1877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6236">
                <a:tc rowSpan="2">
                  <a:txBody>
                    <a:bodyPr/>
                    <a:lstStyle/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1 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share, share equally, one each, two each…, group, groups of, lots of, array 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Sharing using a range of objects </a:t>
                      </a: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÷ 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Represent the sharing pictorially. 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÷ 2 </a:t>
                      </a:r>
                      <a:r>
                        <a:rPr lang="en-GB" sz="1000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= 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baseline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baseline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baseline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baseline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baseline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baseline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should also be encouraged to use their 2 times table facts.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95345">
                <a:tc vMerge="1">
                  <a:txBody>
                    <a:bodyPr/>
                    <a:lstStyle/>
                    <a:p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sng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Group </a:t>
                      </a:r>
                      <a:r>
                        <a:rPr lang="en-GB" sz="1000" b="0" u="sng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</a:t>
                      </a:r>
                      <a:r>
                        <a:rPr lang="en-GB" sz="1000" b="1" u="sng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share small quantities- understanding the difference between the two concepts.</a:t>
                      </a:r>
                      <a:endParaRPr lang="en-GB" sz="1000" kern="1200" baseline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sng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Sharing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baseline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Develops importance of one-to-one correspondence.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Children to draw grouping and sharing small quantities. </a:t>
                      </a:r>
                    </a:p>
                    <a:p>
                      <a:endParaRPr lang="en-GB" sz="1000" baseline="0"/>
                    </a:p>
                    <a:p>
                      <a:pPr marL="228600" indent="-228600">
                        <a:buAutoNum type="arabicPlain" startAt="15"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÷  5 = 3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Sharing </a:t>
                      </a:r>
                    </a:p>
                    <a:p>
                      <a:pPr marL="0" indent="0">
                        <a:buNone/>
                      </a:pPr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r>
                        <a:rPr lang="en-GB" sz="1000" baseline="0"/>
                        <a:t>Grouping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302B6A8B-A9B4-4B56-831A-B75E232F90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97" y="2204864"/>
            <a:ext cx="2508387" cy="158095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FFFF39C-5A08-4C9E-949E-79416A11D0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1738" y="2242865"/>
            <a:ext cx="1838325" cy="15049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BFA2B17-EF0D-47CB-A18B-E813F2D8C4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6098" y="2192308"/>
            <a:ext cx="2258918" cy="50405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223251D-6642-4A40-9932-F1815C3EC9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6012" y="5395043"/>
            <a:ext cx="2009775" cy="43600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974963F-E513-4A03-8830-07E28E78C5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0" y="6062944"/>
            <a:ext cx="2009775" cy="25864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7211D7F-A8E9-4E36-BFD0-BC9CDCC553D3}"/>
              </a:ext>
            </a:extLst>
          </p:cNvPr>
          <p:cNvSpPr/>
          <p:nvPr/>
        </p:nvSpPr>
        <p:spPr>
          <a:xfrm>
            <a:off x="154529" y="214984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78DEAF5-4C70-43F5-8F59-E4F1E493F547}"/>
              </a:ext>
            </a:extLst>
          </p:cNvPr>
          <p:cNvGrpSpPr/>
          <p:nvPr/>
        </p:nvGrpSpPr>
        <p:grpSpPr>
          <a:xfrm>
            <a:off x="711474" y="74851"/>
            <a:ext cx="5094304" cy="561511"/>
            <a:chOff x="556945" y="8938"/>
            <a:chExt cx="5094304" cy="561511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7F966DC7-6F37-4AD2-9848-DA4C3B6EB6C7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ctangle: Rounded Corners 5">
              <a:extLst>
                <a:ext uri="{FF2B5EF4-FFF2-40B4-BE49-F238E27FC236}">
                  <a16:creationId xmlns:a16="http://schemas.microsoft.com/office/drawing/2014/main" id="{E73C4AB5-D532-4413-817F-D221B8FA5D6E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÷</a:t>
              </a:r>
              <a:r>
                <a:rPr lang="en-US" sz="4400" kern="1200"/>
                <a:t> Division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1505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4610965"/>
              </p:ext>
            </p:extLst>
          </p:nvPr>
        </p:nvGraphicFramePr>
        <p:xfrm>
          <a:off x="143508" y="985246"/>
          <a:ext cx="8856984" cy="56429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2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0300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3103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4456">
                <a:tc>
                  <a:txBody>
                    <a:bodyPr/>
                    <a:lstStyle/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1/2 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Count how many groups go in to the dividend.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÷ 2 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Children to represent counting how many groups go in to  the  dividend</a:t>
                      </a:r>
                    </a:p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/>
                        <a:t>Abstract number line to represent that equal groups that have been counted.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5362">
                <a:tc>
                  <a:txBody>
                    <a:bodyPr/>
                    <a:lstStyle/>
                    <a:p>
                      <a:r>
                        <a:rPr lang="en-GB" sz="9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2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</a:t>
                      </a: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group in pairs, 3s … 10s etc</a:t>
                      </a: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equal groups of</a:t>
                      </a: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divide, ÷, divided by, divided into, remainder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of cubes to illustrate the whole- and parts of division. 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Use the bar model to show grouping.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65F72DFB-B729-4114-B8B9-B38C1F9A2E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2420888"/>
            <a:ext cx="2278448" cy="10081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DF0213C-81C0-4834-8A49-9F79CB5A5B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5990" y="2376983"/>
            <a:ext cx="1967331" cy="109592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5A22C62-98C5-47C5-9B34-A4FBF8C2B5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4482" y="2204864"/>
            <a:ext cx="1967331" cy="1078360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D0F6DC6-0B79-443B-87A4-E1389FAF22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1723410"/>
              </p:ext>
            </p:extLst>
          </p:nvPr>
        </p:nvGraphicFramePr>
        <p:xfrm>
          <a:off x="4603988" y="4816138"/>
          <a:ext cx="1967331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5777">
                  <a:extLst>
                    <a:ext uri="{9D8B030D-6E8A-4147-A177-3AD203B41FA5}">
                      <a16:colId xmlns:a16="http://schemas.microsoft.com/office/drawing/2014/main" val="2347538068"/>
                    </a:ext>
                  </a:extLst>
                </a:gridCol>
                <a:gridCol w="655777">
                  <a:extLst>
                    <a:ext uri="{9D8B030D-6E8A-4147-A177-3AD203B41FA5}">
                      <a16:colId xmlns:a16="http://schemas.microsoft.com/office/drawing/2014/main" val="239664385"/>
                    </a:ext>
                  </a:extLst>
                </a:gridCol>
                <a:gridCol w="655777">
                  <a:extLst>
                    <a:ext uri="{9D8B030D-6E8A-4147-A177-3AD203B41FA5}">
                      <a16:colId xmlns:a16="http://schemas.microsoft.com/office/drawing/2014/main" val="1615213438"/>
                    </a:ext>
                  </a:extLst>
                </a:gridCol>
              </a:tblGrid>
              <a:tr h="250857"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5254926"/>
                  </a:ext>
                </a:extLst>
              </a:tr>
              <a:tr h="250857">
                <a:tc gridSpan="3"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721154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8636C931-5B6B-411F-B7B0-4153DEF985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9908" y="4569856"/>
            <a:ext cx="2523128" cy="49256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0A54618-174B-45E2-BB50-6ADD8F0BA7CF}"/>
              </a:ext>
            </a:extLst>
          </p:cNvPr>
          <p:cNvSpPr/>
          <p:nvPr/>
        </p:nvSpPr>
        <p:spPr>
          <a:xfrm>
            <a:off x="143508" y="216368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7C2D3FD-2239-4BEF-83AE-BDE9ABC6B98A}"/>
              </a:ext>
            </a:extLst>
          </p:cNvPr>
          <p:cNvGrpSpPr/>
          <p:nvPr/>
        </p:nvGrpSpPr>
        <p:grpSpPr>
          <a:xfrm>
            <a:off x="700453" y="76235"/>
            <a:ext cx="5094304" cy="561511"/>
            <a:chOff x="556945" y="8938"/>
            <a:chExt cx="5094304" cy="561511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6FB3A5D4-B367-4829-9788-8C17E219DE30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ectangle: Rounded Corners 5">
              <a:extLst>
                <a:ext uri="{FF2B5EF4-FFF2-40B4-BE49-F238E27FC236}">
                  <a16:creationId xmlns:a16="http://schemas.microsoft.com/office/drawing/2014/main" id="{6101BEF6-5937-41BD-9D42-E24563F2F40B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÷</a:t>
              </a:r>
              <a:r>
                <a:rPr lang="en-US" sz="4400" kern="1200"/>
                <a:t> Division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43603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BDF8092-07E8-4E53-9921-B7237ABE99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3615" b="16351"/>
          <a:stretch/>
        </p:blipFill>
        <p:spPr>
          <a:xfrm>
            <a:off x="6750506" y="5346680"/>
            <a:ext cx="2570928" cy="68875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C621B8F-EC35-4FE8-B1C2-F8DC0BF9C7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3579" y="2247671"/>
            <a:ext cx="2150503" cy="730359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808670"/>
              </p:ext>
            </p:extLst>
          </p:nvPr>
        </p:nvGraphicFramePr>
        <p:xfrm>
          <a:off x="143508" y="954459"/>
          <a:ext cx="8856984" cy="55532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2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0300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0240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7671">
                <a:tc rowSpan="2">
                  <a:txBody>
                    <a:bodyPr/>
                    <a:lstStyle/>
                    <a:p>
                      <a:r>
                        <a:rPr lang="en-GB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3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</a:t>
                      </a: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Inverse</a:t>
                      </a: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group, groups of, lots of, array, group in pairs, 3s … 10s etc</a:t>
                      </a: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equal groups of</a:t>
                      </a:r>
                    </a:p>
                    <a:p>
                      <a:r>
                        <a:rPr lang="en-GB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divide, ÷, divided by, divided into, remainder</a:t>
                      </a: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÷ O with remainders using lollipop sticks. Cuisenaire rods, above a ruler can also be used . </a:t>
                      </a: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 ÷ 4 = 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of lollipops sticks to form wholes- squares are made because we are dividing by 4. </a:t>
                      </a: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are 3 whole squares, with 1 left over.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Children to represent the lollipop sticks pictorially. 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  <a:p>
                      <a:r>
                        <a:rPr lang="en-GB" sz="1000" baseline="0"/>
                        <a:t>There are 3 whole squares, with 1 left over.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 ÷ 4 = 3 remainder 1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should be encouraged to use their times table facts; they could also represent repeated addition on a number line.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‘3 groups of 4, with 1 left over’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30927">
                <a:tc vMerge="1">
                  <a:txBody>
                    <a:bodyPr/>
                    <a:lstStyle/>
                    <a:p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grouping to become more efficient at dividing larger numbers. 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Use grouping on a bar model.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sng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Becoming more efficient using a number line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need to be able to partition the dividend in different ways.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DB72283F-2A75-4BC5-9E0D-9734BF16F1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2186" y="2195737"/>
            <a:ext cx="2305050" cy="8858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B9F8A2-1B07-4518-BB04-158757462A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4680" y="2964449"/>
            <a:ext cx="2216298" cy="106099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B330F0-0284-4668-B7E7-3825EE93FC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9671" y="4610329"/>
            <a:ext cx="1989562" cy="105695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8912854-48C0-4C7B-A89D-7420605DAC20}"/>
              </a:ext>
            </a:extLst>
          </p:cNvPr>
          <p:cNvSpPr/>
          <p:nvPr/>
        </p:nvSpPr>
        <p:spPr>
          <a:xfrm>
            <a:off x="143508" y="193023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5B073CB-8562-4A3A-B736-B06D60D956A1}"/>
              </a:ext>
            </a:extLst>
          </p:cNvPr>
          <p:cNvGrpSpPr/>
          <p:nvPr/>
        </p:nvGrpSpPr>
        <p:grpSpPr>
          <a:xfrm>
            <a:off x="597559" y="96875"/>
            <a:ext cx="5094304" cy="561511"/>
            <a:chOff x="556945" y="8938"/>
            <a:chExt cx="5094304" cy="561511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56F37267-A51E-4268-A280-2E0FA0A97039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ectangle: Rounded Corners 5">
              <a:extLst>
                <a:ext uri="{FF2B5EF4-FFF2-40B4-BE49-F238E27FC236}">
                  <a16:creationId xmlns:a16="http://schemas.microsoft.com/office/drawing/2014/main" id="{8B604921-B221-426F-BCE2-7BD6579FF059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÷</a:t>
              </a:r>
              <a:r>
                <a:rPr lang="en-US" sz="4400" kern="1200"/>
                <a:t> Division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76413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C34FD22-CE6D-40D2-BEDA-BB0F179BAB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4080"/>
          <a:stretch/>
        </p:blipFill>
        <p:spPr>
          <a:xfrm>
            <a:off x="2373724" y="4193141"/>
            <a:ext cx="2558316" cy="1373394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475915"/>
              </p:ext>
            </p:extLst>
          </p:nvPr>
        </p:nvGraphicFramePr>
        <p:xfrm>
          <a:off x="143508" y="1002208"/>
          <a:ext cx="8856984" cy="554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2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02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7848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4085">
                <a:tc>
                  <a:txBody>
                    <a:bodyPr/>
                    <a:lstStyle/>
                    <a:p>
                      <a:r>
                        <a:rPr lang="en-GB" sz="14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4</a:t>
                      </a:r>
                      <a:endParaRPr lang="en-GB" sz="14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divide, divided by, divisible by, divided into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 between, groups of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factor, factor pair, multiple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times as (big, long, wide …etc)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equals, remainder, quotient, divisor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inverse</a:t>
                      </a:r>
                      <a:endParaRPr lang="en-GB" sz="7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Sharing using place value counters. </a:t>
                      </a: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 ÷  3 = 14 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Children to represent the place value counters pictorially. 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to be able to make sense of the place value counters and write calculations to show the process.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 ÷  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 = 30 + 12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lain" startAt="30"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÷  3 = 10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 ÷  3 = 4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+ 4 = 14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1580">
                <a:tc>
                  <a:txBody>
                    <a:bodyPr/>
                    <a:lstStyle/>
                    <a:p>
                      <a:r>
                        <a:rPr lang="en-GB" sz="11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5</a:t>
                      </a:r>
                      <a:endParaRPr lang="en-GB" sz="11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divide, divided by, divisible by, divided into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 between, groups of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factor, factor pair, multiple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times as (big, long, wide …etc)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equals, remainder, quotient, divisor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inverse</a:t>
                      </a:r>
                    </a:p>
                    <a:p>
                      <a:endParaRPr lang="en-GB" sz="7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Short division using place value counters to group.</a:t>
                      </a:r>
                    </a:p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615 ÷ 5 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 615 with place value counters. 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many groups of 5 hundreds can you make with 6 hundred counters?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     Exchange 1 hundred for 10 tens.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     How many groups of 5 tens can you make with 11 </a:t>
                      </a:r>
                    </a:p>
                    <a:p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/>
                        <a:t>Represent the place value counters pictorially.</a:t>
                      </a:r>
                    </a:p>
                    <a:p>
                      <a:endParaRPr lang="en-GB" sz="1000" baseline="0"/>
                    </a:p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sng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Short division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u="sng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451357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BFA0EAF6-451C-49A5-8899-0BC6C3E385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12" y="2179513"/>
            <a:ext cx="2380478" cy="1704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0A09E13-121F-40F9-9BD5-7DBC1916FB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040" y="2116147"/>
            <a:ext cx="1995646" cy="17675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642D6C-E3D4-4E4A-8246-83D6AD3EFA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0753" y="4647749"/>
            <a:ext cx="1878209" cy="13733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A751CF6-ACA4-4D33-BFD7-BFF46BFD85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0442" y="4758355"/>
            <a:ext cx="1753471" cy="13229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A946E5C-8366-48C2-8CCF-AADE363B46D2}"/>
              </a:ext>
            </a:extLst>
          </p:cNvPr>
          <p:cNvSpPr/>
          <p:nvPr/>
        </p:nvSpPr>
        <p:spPr>
          <a:xfrm>
            <a:off x="143508" y="271408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F76CC4D-8D16-4D11-9887-F6D018AD7ED6}"/>
              </a:ext>
            </a:extLst>
          </p:cNvPr>
          <p:cNvGrpSpPr/>
          <p:nvPr/>
        </p:nvGrpSpPr>
        <p:grpSpPr>
          <a:xfrm>
            <a:off x="700453" y="131275"/>
            <a:ext cx="5094304" cy="561511"/>
            <a:chOff x="556945" y="8938"/>
            <a:chExt cx="5094304" cy="561511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BCC066CA-CFB0-42E2-BF51-0F751D1C90B5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ectangle: Rounded Corners 5">
              <a:extLst>
                <a:ext uri="{FF2B5EF4-FFF2-40B4-BE49-F238E27FC236}">
                  <a16:creationId xmlns:a16="http://schemas.microsoft.com/office/drawing/2014/main" id="{6098D6F5-35DC-4310-9EC7-3341C72004FB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÷</a:t>
              </a:r>
              <a:r>
                <a:rPr lang="en-US" sz="4400" kern="1200"/>
                <a:t> Division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1040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280421"/>
              </p:ext>
            </p:extLst>
          </p:nvPr>
        </p:nvGraphicFramePr>
        <p:xfrm>
          <a:off x="143508" y="1055487"/>
          <a:ext cx="8856984" cy="46187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2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0300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17330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9236">
                <a:tc>
                  <a:txBody>
                    <a:bodyPr/>
                    <a:lstStyle/>
                    <a:p>
                      <a:r>
                        <a:rPr lang="en-GB" sz="14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6</a:t>
                      </a:r>
                    </a:p>
                    <a:p>
                      <a:endParaRPr lang="en-GB" sz="14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divide, divided by, divisible by, divided into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 between, groups of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factor, factor pair, multiple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times as (big, long, wide …etc)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equals, remainder, quotient, divisor</a:t>
                      </a:r>
                    </a:p>
                    <a:p>
                      <a:r>
                        <a:rPr lang="en-GB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inverse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can’t group 2 thousands into groups of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 so exchange them.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can group 24 hundreds into groups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12 which leaves 1 hundred.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After exchanging the hundred, we have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tens. We can group 12 tens into a group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12, which leaves 2 tens.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After exchanging the 2 tens, we have 24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ones.  We can group 24 ones into 2 groups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12, which leaves no remainder.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should write a list of key facts before calculating.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72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84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109A2FC2-2D15-46E8-8B5F-4A929352C2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0558" b="57692"/>
          <a:stretch/>
        </p:blipFill>
        <p:spPr>
          <a:xfrm>
            <a:off x="2059112" y="1858117"/>
            <a:ext cx="2059496" cy="6864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B7C5F6-9663-44F1-B706-9CDF6BEEF3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0957"/>
          <a:stretch/>
        </p:blipFill>
        <p:spPr>
          <a:xfrm>
            <a:off x="2082484" y="3573015"/>
            <a:ext cx="2166568" cy="11183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BF8A700-2B22-486C-B361-C1B9A330F1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308" r="47753"/>
          <a:stretch/>
        </p:blipFill>
        <p:spPr>
          <a:xfrm>
            <a:off x="2051720" y="2627852"/>
            <a:ext cx="2197332" cy="9451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CA97AE-77D1-4F0A-BC83-C2BDF17556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9296" y="4650163"/>
            <a:ext cx="2166568" cy="9874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74BE5C-5A69-4BE0-ADF5-ABAF0947AA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2240" y="2483836"/>
            <a:ext cx="1512168" cy="8069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49FA17-9466-46C2-842F-5D1B9F85DF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4100" y="3429000"/>
            <a:ext cx="1769331" cy="7990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66B40AD-70F8-4CB3-94A8-F4A0462401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60047" y="4374165"/>
            <a:ext cx="1556369" cy="89472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B8D3045-6C29-43E2-A9D9-6FD0D8BA27C6}"/>
              </a:ext>
            </a:extLst>
          </p:cNvPr>
          <p:cNvSpPr/>
          <p:nvPr/>
        </p:nvSpPr>
        <p:spPr>
          <a:xfrm>
            <a:off x="143508" y="235035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4575C60-8ADF-4451-A91B-612523DB3E73}"/>
              </a:ext>
            </a:extLst>
          </p:cNvPr>
          <p:cNvGrpSpPr/>
          <p:nvPr/>
        </p:nvGrpSpPr>
        <p:grpSpPr>
          <a:xfrm>
            <a:off x="700453" y="94902"/>
            <a:ext cx="5094304" cy="561511"/>
            <a:chOff x="556945" y="8938"/>
            <a:chExt cx="5094304" cy="561511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AFD3E1D1-7096-42CA-BAD9-0D72D2775072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ectangle: Rounded Corners 5">
              <a:extLst>
                <a:ext uri="{FF2B5EF4-FFF2-40B4-BE49-F238E27FC236}">
                  <a16:creationId xmlns:a16="http://schemas.microsoft.com/office/drawing/2014/main" id="{57B6B055-A589-4705-9FE4-5AB20CDFE0C7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÷</a:t>
              </a:r>
              <a:r>
                <a:rPr lang="en-US" sz="4400" kern="1200"/>
                <a:t> Division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96586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7869284"/>
              </p:ext>
            </p:extLst>
          </p:nvPr>
        </p:nvGraphicFramePr>
        <p:xfrm>
          <a:off x="143508" y="1160717"/>
          <a:ext cx="8856984" cy="45365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72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69741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</a:tblGrid>
              <a:tr h="717330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9236">
                <a:tc>
                  <a:txBody>
                    <a:bodyPr/>
                    <a:lstStyle/>
                    <a:p>
                      <a:r>
                        <a:rPr lang="en-GB" sz="14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6 continued…</a:t>
                      </a:r>
                    </a:p>
                    <a:p>
                      <a:endParaRPr lang="en-GB" sz="14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Chunking for long division: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write a list of key facts before calculating.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AC5D9916-09CE-4500-8B8E-42DFC12BCA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8128" y="2564904"/>
            <a:ext cx="2067743" cy="29761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E6A284-4E9E-4B53-950E-F1E779B086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7095" y="2276872"/>
            <a:ext cx="1350661" cy="297616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114D294-10AC-47A1-BA5C-50D81600CCA4}"/>
              </a:ext>
            </a:extLst>
          </p:cNvPr>
          <p:cNvSpPr/>
          <p:nvPr/>
        </p:nvSpPr>
        <p:spPr>
          <a:xfrm>
            <a:off x="143508" y="326508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B5EE25D-D790-4626-A3F9-15C9C0617E66}"/>
              </a:ext>
            </a:extLst>
          </p:cNvPr>
          <p:cNvGrpSpPr/>
          <p:nvPr/>
        </p:nvGrpSpPr>
        <p:grpSpPr>
          <a:xfrm>
            <a:off x="700453" y="186375"/>
            <a:ext cx="5094304" cy="561511"/>
            <a:chOff x="556945" y="8938"/>
            <a:chExt cx="5094304" cy="561511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AFD10F8-B218-4A35-8FE2-D8D11AFC1021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: Rounded Corners 5">
              <a:extLst>
                <a:ext uri="{FF2B5EF4-FFF2-40B4-BE49-F238E27FC236}">
                  <a16:creationId xmlns:a16="http://schemas.microsoft.com/office/drawing/2014/main" id="{1E3EA52B-90C7-4E25-9612-2303287A0889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/>
                <a:t>÷÷</a:t>
              </a:r>
              <a:r>
                <a:rPr lang="en-US" sz="4400" kern="1200"/>
                <a:t> Division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29826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84BBAE66DA644BBE712720D4071D40" ma:contentTypeVersion="16" ma:contentTypeDescription="Create a new document." ma:contentTypeScope="" ma:versionID="d28ec195d838fb9a8fde43ec1c517cb1">
  <xsd:schema xmlns:xsd="http://www.w3.org/2001/XMLSchema" xmlns:xs="http://www.w3.org/2001/XMLSchema" xmlns:p="http://schemas.microsoft.com/office/2006/metadata/properties" xmlns:ns2="14cd74a7-1086-4e96-86f4-1cb8a55c3cac" xmlns:ns3="94c74887-d91a-48bb-bc7b-d91dfdd07495" targetNamespace="http://schemas.microsoft.com/office/2006/metadata/properties" ma:root="true" ma:fieldsID="5cc32196c94bbcd84dbacc590313a3e8" ns2:_="" ns3:_="">
    <xsd:import namespace="14cd74a7-1086-4e96-86f4-1cb8a55c3cac"/>
    <xsd:import namespace="94c74887-d91a-48bb-bc7b-d91dfdd0749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cd74a7-1086-4e96-86f4-1cb8a55c3ca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a1a05a3-1e73-4914-8cfa-97c82d605a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c74887-d91a-48bb-bc7b-d91dfdd0749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4f98b7b2-de30-40d5-a2c5-e08a7d476ff6}" ma:internalName="TaxCatchAll" ma:showField="CatchAllData" ma:web="94c74887-d91a-48bb-bc7b-d91dfdd0749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4cd74a7-1086-4e96-86f4-1cb8a55c3cac">
      <Terms xmlns="http://schemas.microsoft.com/office/infopath/2007/PartnerControls"/>
    </lcf76f155ced4ddcb4097134ff3c332f>
    <TaxCatchAll xmlns="94c74887-d91a-48bb-bc7b-d91dfdd07495" xsi:nil="true"/>
  </documentManagement>
</p:properties>
</file>

<file path=customXml/itemProps1.xml><?xml version="1.0" encoding="utf-8"?>
<ds:datastoreItem xmlns:ds="http://schemas.openxmlformats.org/officeDocument/2006/customXml" ds:itemID="{43C86505-22E3-42C5-89E9-73C7AA78BD35}"/>
</file>

<file path=customXml/itemProps2.xml><?xml version="1.0" encoding="utf-8"?>
<ds:datastoreItem xmlns:ds="http://schemas.openxmlformats.org/officeDocument/2006/customXml" ds:itemID="{93C487C7-4424-4DB3-BBE1-2BD7C8778D9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B8ED31-581A-4541-8FC8-102668EBF832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19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Written Calculation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compaq</dc:creator>
  <cp:revision>4</cp:revision>
  <cp:lastPrinted>2014-01-24T10:40:47Z</cp:lastPrinted>
  <dcterms:created xsi:type="dcterms:W3CDTF">2014-01-20T11:53:21Z</dcterms:created>
  <dcterms:modified xsi:type="dcterms:W3CDTF">2022-10-04T09:50:25Z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0x0101007084BBAE66DA644BBE712720D4071D40</vt:lpwstr>
  </property>
</Properties>
</file>