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05" d="100"/>
          <a:sy n="105" d="100"/>
        </p:scale>
        <p:origin x="179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 Oakes" userId="af85243f-bfc1-4206-a218-e87b4ed4d428" providerId="ADAL" clId="{FA2596B4-8BD6-49A8-820C-6EAE84297DAD}"/>
    <pc:docChg chg="custSel modSld">
      <pc:chgData name="L Oakes" userId="af85243f-bfc1-4206-a218-e87b4ed4d428" providerId="ADAL" clId="{FA2596B4-8BD6-49A8-820C-6EAE84297DAD}" dt="2024-09-13T08:12:53.963" v="88" actId="20577"/>
      <pc:docMkLst>
        <pc:docMk/>
      </pc:docMkLst>
      <pc:sldChg chg="modSp mod">
        <pc:chgData name="L Oakes" userId="af85243f-bfc1-4206-a218-e87b4ed4d428" providerId="ADAL" clId="{FA2596B4-8BD6-49A8-820C-6EAE84297DAD}" dt="2024-09-13T08:12:53.963" v="88" actId="20577"/>
        <pc:sldMkLst>
          <pc:docMk/>
          <pc:sldMk cId="0" sldId="257"/>
        </pc:sldMkLst>
        <pc:spChg chg="mod">
          <ac:chgData name="L Oakes" userId="af85243f-bfc1-4206-a218-e87b4ed4d428" providerId="ADAL" clId="{FA2596B4-8BD6-49A8-820C-6EAE84297DAD}" dt="2024-09-13T08:12:53.963" v="88" actId="20577"/>
          <ac:spMkLst>
            <pc:docMk/>
            <pc:sldMk cId="0" sldId="257"/>
            <ac:spMk id="3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9/13/2024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9/13/2024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9/13/2024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5DCB5928-DC7D-4612-9922-441966E156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Freeform: Shape 11">
            <a:extLst>
              <a:ext uri="{FF2B5EF4-FFF2-40B4-BE49-F238E27FC236}">
                <a16:creationId xmlns:a16="http://schemas.microsoft.com/office/drawing/2014/main" id="{682C1161-1736-45EC-99B7-33F3CAE9D5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719285" cy="6858000"/>
          </a:xfrm>
          <a:custGeom>
            <a:avLst/>
            <a:gdLst>
              <a:gd name="connsiteX0" fmla="*/ 0 w 4959047"/>
              <a:gd name="connsiteY0" fmla="*/ 0 h 6858000"/>
              <a:gd name="connsiteX1" fmla="*/ 4110127 w 4959047"/>
              <a:gd name="connsiteY1" fmla="*/ 0 h 6858000"/>
              <a:gd name="connsiteX2" fmla="*/ 4179024 w 4959047"/>
              <a:gd name="connsiteY2" fmla="*/ 123368 h 6858000"/>
              <a:gd name="connsiteX3" fmla="*/ 4959047 w 4959047"/>
              <a:gd name="connsiteY3" fmla="*/ 3429000 h 6858000"/>
              <a:gd name="connsiteX4" fmla="*/ 4179024 w 4959047"/>
              <a:gd name="connsiteY4" fmla="*/ 6734633 h 6858000"/>
              <a:gd name="connsiteX5" fmla="*/ 4110127 w 4959047"/>
              <a:gd name="connsiteY5" fmla="*/ 6858000 h 6858000"/>
              <a:gd name="connsiteX6" fmla="*/ 0 w 495904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59047" h="6858000">
                <a:moveTo>
                  <a:pt x="0" y="0"/>
                </a:moveTo>
                <a:lnTo>
                  <a:pt x="4110127" y="0"/>
                </a:lnTo>
                <a:lnTo>
                  <a:pt x="4179024" y="123368"/>
                </a:lnTo>
                <a:cubicBezTo>
                  <a:pt x="4668929" y="1045156"/>
                  <a:pt x="4959047" y="2189404"/>
                  <a:pt x="4959047" y="3429000"/>
                </a:cubicBezTo>
                <a:cubicBezTo>
                  <a:pt x="4959047" y="4668597"/>
                  <a:pt x="4668929" y="5812845"/>
                  <a:pt x="4179024" y="6734633"/>
                </a:cubicBezTo>
                <a:lnTo>
                  <a:pt x="4110127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6E6E6"/>
            </a:solidFill>
          </a:ln>
          <a:effectLst>
            <a:outerShdw blurRad="76200" dist="38100" algn="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4" name="Freeform: Shape 13">
            <a:extLst>
              <a:ext uri="{FF2B5EF4-FFF2-40B4-BE49-F238E27FC236}">
                <a16:creationId xmlns:a16="http://schemas.microsoft.com/office/drawing/2014/main" id="{84D4DDB8-B68F-45B0-9F62-C4279996F6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711665" cy="6858000"/>
          </a:xfrm>
          <a:custGeom>
            <a:avLst/>
            <a:gdLst>
              <a:gd name="connsiteX0" fmla="*/ 0 w 4948887"/>
              <a:gd name="connsiteY0" fmla="*/ 0 h 6858000"/>
              <a:gd name="connsiteX1" fmla="*/ 4099967 w 4948887"/>
              <a:gd name="connsiteY1" fmla="*/ 0 h 6858000"/>
              <a:gd name="connsiteX2" fmla="*/ 4168864 w 4948887"/>
              <a:gd name="connsiteY2" fmla="*/ 123368 h 6858000"/>
              <a:gd name="connsiteX3" fmla="*/ 4948887 w 4948887"/>
              <a:gd name="connsiteY3" fmla="*/ 3429000 h 6858000"/>
              <a:gd name="connsiteX4" fmla="*/ 4168864 w 4948887"/>
              <a:gd name="connsiteY4" fmla="*/ 6734633 h 6858000"/>
              <a:gd name="connsiteX5" fmla="*/ 4099967 w 4948887"/>
              <a:gd name="connsiteY5" fmla="*/ 6858000 h 6858000"/>
              <a:gd name="connsiteX6" fmla="*/ 0 w 494888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48887" h="6858000">
                <a:moveTo>
                  <a:pt x="0" y="0"/>
                </a:moveTo>
                <a:lnTo>
                  <a:pt x="4099967" y="0"/>
                </a:lnTo>
                <a:lnTo>
                  <a:pt x="4168864" y="123368"/>
                </a:lnTo>
                <a:cubicBezTo>
                  <a:pt x="4658769" y="1045156"/>
                  <a:pt x="4948887" y="2189404"/>
                  <a:pt x="4948887" y="3429000"/>
                </a:cubicBezTo>
                <a:cubicBezTo>
                  <a:pt x="4948887" y="4668597"/>
                  <a:pt x="4658769" y="5812845"/>
                  <a:pt x="4168864" y="6734633"/>
                </a:cubicBezTo>
                <a:lnTo>
                  <a:pt x="4099967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8485" y="1122363"/>
            <a:ext cx="3017520" cy="3204134"/>
          </a:xfrm>
        </p:spPr>
        <p:txBody>
          <a:bodyPr anchor="b">
            <a:normAutofit/>
          </a:bodyPr>
          <a:lstStyle/>
          <a:p>
            <a:pPr algn="l"/>
            <a:r>
              <a:rPr lang="en-GB" sz="4200" dirty="0">
                <a:latin typeface="Century Gothic" panose="020B0502020202020204" pitchFamily="34" charset="0"/>
              </a:rPr>
              <a:t>British Values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8485" y="4872922"/>
            <a:ext cx="2949980" cy="1208141"/>
          </a:xfrm>
        </p:spPr>
        <p:txBody>
          <a:bodyPr>
            <a:normAutofit/>
          </a:bodyPr>
          <a:lstStyle/>
          <a:p>
            <a:pPr algn="l"/>
            <a:r>
              <a:rPr lang="en-GB" sz="1700" dirty="0">
                <a:latin typeface="Century Gothic" panose="020B0502020202020204" pitchFamily="34" charset="0"/>
              </a:rPr>
              <a:t>Understanding Our Core Values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51653" y="434802"/>
            <a:ext cx="146304" cy="52806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0771" y="4546920"/>
            <a:ext cx="301752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Graphic 6" descr="Earth Globe Americas">
            <a:extLst>
              <a:ext uri="{FF2B5EF4-FFF2-40B4-BE49-F238E27FC236}">
                <a16:creationId xmlns:a16="http://schemas.microsoft.com/office/drawing/2014/main" id="{F5789911-A53A-0656-034B-C1A04E9DEB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060767" y="950060"/>
            <a:ext cx="4806627" cy="480662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759" y="3752849"/>
            <a:ext cx="2468166" cy="2452687"/>
          </a:xfrm>
        </p:spPr>
        <p:txBody>
          <a:bodyPr anchor="ctr">
            <a:normAutofit/>
          </a:bodyPr>
          <a:lstStyle/>
          <a:p>
            <a:r>
              <a:rPr lang="en-GB" sz="2900" b="1" dirty="0">
                <a:latin typeface="Century Gothic" panose="020B0502020202020204" pitchFamily="34" charset="0"/>
              </a:rPr>
              <a:t>Introduction</a:t>
            </a:r>
          </a:p>
        </p:txBody>
      </p:sp>
      <p:pic>
        <p:nvPicPr>
          <p:cNvPr id="1026" name="Picture 2" descr="Free UK flag on creased paper Stock Photo">
            <a:extLst>
              <a:ext uri="{FF2B5EF4-FFF2-40B4-BE49-F238E27FC236}">
                <a16:creationId xmlns:a16="http://schemas.microsoft.com/office/drawing/2014/main" id="{BDDDB872-A84C-DEEA-77FE-0D2764A177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95" b="21949"/>
          <a:stretch/>
        </p:blipFill>
        <p:spPr bwMode="auto">
          <a:xfrm>
            <a:off x="20" y="10"/>
            <a:ext cx="9143980" cy="371060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67986" y="3752850"/>
            <a:ext cx="5614060" cy="2452687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2400" dirty="0">
                <a:latin typeface="Century Gothic" panose="020B0502020202020204" pitchFamily="34" charset="0"/>
              </a:rPr>
              <a:t>Welcome to St Marys. In this PowerPoint we will tell you about the important values that help us live together happily and respectfully and how we use these within </a:t>
            </a:r>
            <a:r>
              <a:rPr lang="en-GB" sz="2400">
                <a:latin typeface="Century Gothic" panose="020B0502020202020204" pitchFamily="34" charset="0"/>
              </a:rPr>
              <a:t>our school.</a:t>
            </a:r>
            <a:endParaRPr lang="en-GB" sz="2400" dirty="0">
              <a:latin typeface="Century Gothic" panose="020B0502020202020204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4138163"/>
            <a:ext cx="2765618" cy="2106333"/>
          </a:xfrm>
        </p:spPr>
        <p:txBody>
          <a:bodyPr anchor="t">
            <a:normAutofit/>
          </a:bodyPr>
          <a:lstStyle/>
          <a:p>
            <a:r>
              <a:rPr lang="en-GB" sz="2800" b="1" dirty="0">
                <a:latin typeface="Century Gothic" panose="020B0502020202020204" pitchFamily="34" charset="0"/>
              </a:rPr>
              <a:t>Democracy</a:t>
            </a:r>
          </a:p>
        </p:txBody>
      </p:sp>
      <p:pic>
        <p:nvPicPr>
          <p:cNvPr id="2050" name="Picture 2" descr="Free democracy check mark wall illustration">
            <a:extLst>
              <a:ext uri="{FF2B5EF4-FFF2-40B4-BE49-F238E27FC236}">
                <a16:creationId xmlns:a16="http://schemas.microsoft.com/office/drawing/2014/main" id="{7F3C9722-B855-BC29-8ED8-73A0C6D2AE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00" r="-2" b="-2"/>
          <a:stretch/>
        </p:blipFill>
        <p:spPr bwMode="auto">
          <a:xfrm>
            <a:off x="-1" y="10"/>
            <a:ext cx="9144001" cy="3428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055" name="Group 2054">
            <a:extLst>
              <a:ext uri="{FF2B5EF4-FFF2-40B4-BE49-F238E27FC236}">
                <a16:creationId xmlns:a16="http://schemas.microsoft.com/office/drawing/2014/main" id="{5EC81CC9-EAC3-3907-9268-3A583E3B63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5700" y="3401858"/>
            <a:ext cx="9155400" cy="123363"/>
            <a:chOff x="-5025" y="6737718"/>
            <a:chExt cx="12207200" cy="123363"/>
          </a:xfrm>
        </p:grpSpPr>
        <p:sp>
          <p:nvSpPr>
            <p:cNvPr id="2056" name="Rectangle 2055">
              <a:extLst>
                <a:ext uri="{FF2B5EF4-FFF2-40B4-BE49-F238E27FC236}">
                  <a16:creationId xmlns:a16="http://schemas.microsoft.com/office/drawing/2014/main" id="{665915B0-4647-B7BB-3CDF-D62A16FCB0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 flipH="1">
              <a:off x="6036894" y="695800"/>
              <a:ext cx="123362" cy="12207199"/>
            </a:xfrm>
            <a:prstGeom prst="rect">
              <a:avLst/>
            </a:prstGeom>
            <a:gradFill>
              <a:gsLst>
                <a:gs pos="0">
                  <a:schemeClr val="accent5"/>
                </a:gs>
                <a:gs pos="100000">
                  <a:schemeClr val="accent2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57" name="Rectangle 2056">
              <a:extLst>
                <a:ext uri="{FF2B5EF4-FFF2-40B4-BE49-F238E27FC236}">
                  <a16:creationId xmlns:a16="http://schemas.microsoft.com/office/drawing/2014/main" id="{EA416CD1-48B0-ADCA-33F6-A12FBD9EE5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9176406" y="3835311"/>
              <a:ext cx="123362" cy="5928176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73553" y="3877056"/>
            <a:ext cx="5241798" cy="2880360"/>
          </a:xfrm>
        </p:spPr>
        <p:txBody>
          <a:bodyPr anchor="t"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GB" sz="1800" dirty="0">
                <a:latin typeface="Century Gothic" panose="020B0502020202020204" pitchFamily="34" charset="0"/>
              </a:rPr>
              <a:t>Democracy means everyone has a say. We vote to make decisions together.</a:t>
            </a:r>
          </a:p>
          <a:p>
            <a:pPr marL="0" indent="0">
              <a:lnSpc>
                <a:spcPct val="90000"/>
              </a:lnSpc>
              <a:buNone/>
            </a:pPr>
            <a:endParaRPr lang="en-GB" sz="1800" dirty="0">
              <a:latin typeface="Century Gothic" panose="020B0502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sz="1800" dirty="0">
                <a:latin typeface="Century Gothic" panose="020B0502020202020204" pitchFamily="34" charset="0"/>
              </a:rPr>
              <a:t>I know I have a voice, and my opinions will be heard</a:t>
            </a:r>
          </a:p>
          <a:p>
            <a:pPr>
              <a:lnSpc>
                <a:spcPct val="90000"/>
              </a:lnSpc>
            </a:pPr>
            <a:r>
              <a:rPr lang="en-GB" sz="1800" dirty="0">
                <a:latin typeface="Century Gothic" panose="020B0502020202020204" pitchFamily="34" charset="0"/>
              </a:rPr>
              <a:t>I can listen carefully to others</a:t>
            </a:r>
          </a:p>
          <a:p>
            <a:pPr>
              <a:lnSpc>
                <a:spcPct val="90000"/>
              </a:lnSpc>
            </a:pPr>
            <a:r>
              <a:rPr lang="en-GB" sz="1800" dirty="0">
                <a:latin typeface="Century Gothic" panose="020B0502020202020204" pitchFamily="34" charset="0"/>
              </a:rPr>
              <a:t>I know how to discuss an issue in a calm way and can show respect for others even if I disagree</a:t>
            </a:r>
          </a:p>
          <a:p>
            <a:pPr>
              <a:lnSpc>
                <a:spcPct val="90000"/>
              </a:lnSpc>
            </a:pPr>
            <a:r>
              <a:rPr lang="en-GB" sz="1800" dirty="0">
                <a:latin typeface="Century Gothic" panose="020B0502020202020204" pitchFamily="34" charset="0"/>
              </a:rPr>
              <a:t>My vote counts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914399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391835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352" y="350196"/>
            <a:ext cx="3485178" cy="1624520"/>
          </a:xfrm>
        </p:spPr>
        <p:txBody>
          <a:bodyPr anchor="ctr">
            <a:normAutofit/>
          </a:bodyPr>
          <a:lstStyle/>
          <a:p>
            <a:r>
              <a:rPr lang="en-GB" sz="3500" b="1" dirty="0">
                <a:latin typeface="Century Gothic" panose="020B0502020202020204" pitchFamily="34" charset="0"/>
              </a:rPr>
              <a:t>Rule of Law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3411" y="1826123"/>
            <a:ext cx="3485179" cy="4300357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1700" dirty="0">
                <a:latin typeface="Century Gothic" panose="020B0502020202020204" pitchFamily="34" charset="0"/>
              </a:rPr>
              <a:t>The rule of law means we all follow the same rules. Rules keep us safe and happy.</a:t>
            </a:r>
          </a:p>
          <a:p>
            <a:r>
              <a:rPr lang="en-GB" sz="1700" dirty="0">
                <a:latin typeface="Century Gothic" panose="020B0502020202020204" pitchFamily="34" charset="0"/>
              </a:rPr>
              <a:t>I value and understand the importance of rules and understand why there is a consequence if I do not</a:t>
            </a:r>
          </a:p>
          <a:p>
            <a:r>
              <a:rPr lang="en-GB" sz="1700" dirty="0">
                <a:latin typeface="Century Gothic" panose="020B0502020202020204" pitchFamily="34" charset="0"/>
              </a:rPr>
              <a:t>I follow school rules and understand why there is a consequence if not</a:t>
            </a:r>
          </a:p>
          <a:p>
            <a:r>
              <a:rPr lang="en-GB" sz="1700" dirty="0">
                <a:latin typeface="Century Gothic" panose="020B0502020202020204" pitchFamily="34" charset="0"/>
              </a:rPr>
              <a:t>I understand that everybody is responsible for rules and laws</a:t>
            </a:r>
          </a:p>
          <a:p>
            <a:r>
              <a:rPr lang="en-GB" sz="1700" dirty="0">
                <a:latin typeface="Century Gothic" panose="020B0502020202020204" pitchFamily="34" charset="0"/>
              </a:rPr>
              <a:t>I know rules are there to protect me</a:t>
            </a:r>
          </a:p>
        </p:txBody>
      </p:sp>
      <p:pic>
        <p:nvPicPr>
          <p:cNvPr id="5" name="Picture 4" descr="A vintage weighing scales">
            <a:extLst>
              <a:ext uri="{FF2B5EF4-FFF2-40B4-BE49-F238E27FC236}">
                <a16:creationId xmlns:a16="http://schemas.microsoft.com/office/drawing/2014/main" id="{BB039041-A74E-F40B-35A1-FC2D0107EC4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2" b="114"/>
          <a:stretch/>
        </p:blipFill>
        <p:spPr>
          <a:xfrm>
            <a:off x="4572000" y="1"/>
            <a:ext cx="4577118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350" y="762001"/>
            <a:ext cx="4000647" cy="1708242"/>
          </a:xfrm>
        </p:spPr>
        <p:txBody>
          <a:bodyPr anchor="ctr">
            <a:normAutofit/>
          </a:bodyPr>
          <a:lstStyle/>
          <a:p>
            <a:r>
              <a:rPr lang="en-GB" sz="3500" b="1">
                <a:latin typeface="Century Gothic" panose="020B0502020202020204" pitchFamily="34" charset="0"/>
              </a:rPr>
              <a:t>Individual Liberty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350" y="1865376"/>
            <a:ext cx="4000647" cy="4764024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1700" dirty="0">
                <a:latin typeface="Century Gothic" panose="020B0502020202020204" pitchFamily="34" charset="0"/>
              </a:rPr>
              <a:t>Individual liberty means we are free to make our own choices. We can choose our friends, hobbies, and more.</a:t>
            </a:r>
          </a:p>
          <a:p>
            <a:r>
              <a:rPr lang="en-GB" sz="1700" dirty="0">
                <a:latin typeface="Century Gothic" panose="020B0502020202020204" pitchFamily="34" charset="0"/>
              </a:rPr>
              <a:t>I make the right choices</a:t>
            </a:r>
          </a:p>
          <a:p>
            <a:r>
              <a:rPr lang="en-GB" sz="1700" dirty="0">
                <a:latin typeface="Century Gothic" panose="020B0502020202020204" pitchFamily="34" charset="0"/>
              </a:rPr>
              <a:t>I take responsibility for my actions</a:t>
            </a:r>
          </a:p>
          <a:p>
            <a:r>
              <a:rPr lang="en-GB" sz="1700" dirty="0">
                <a:latin typeface="Century Gothic" panose="020B0502020202020204" pitchFamily="34" charset="0"/>
              </a:rPr>
              <a:t>I understand the consequences of my actions</a:t>
            </a:r>
          </a:p>
          <a:p>
            <a:r>
              <a:rPr lang="en-GB" sz="1700" dirty="0">
                <a:latin typeface="Century Gothic" panose="020B0502020202020204" pitchFamily="34" charset="0"/>
              </a:rPr>
              <a:t>I manage risks</a:t>
            </a:r>
          </a:p>
          <a:p>
            <a:r>
              <a:rPr lang="en-GB" sz="1700" dirty="0">
                <a:latin typeface="Century Gothic" panose="020B0502020202020204" pitchFamily="34" charset="0"/>
              </a:rPr>
              <a:t>I know how to exercise my rights and freedoms in an appropriate way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AAB16C4-AAD3-D02E-FA3D-D89AAA7061D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8066" r="13056" b="-1"/>
          <a:stretch/>
        </p:blipFill>
        <p:spPr>
          <a:xfrm>
            <a:off x="5143347" y="-10886"/>
            <a:ext cx="4000653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350" y="762001"/>
            <a:ext cx="4000647" cy="1708242"/>
          </a:xfrm>
        </p:spPr>
        <p:txBody>
          <a:bodyPr anchor="ctr">
            <a:normAutofit/>
          </a:bodyPr>
          <a:lstStyle/>
          <a:p>
            <a:r>
              <a:rPr lang="en-GB" sz="3500" b="1" dirty="0">
                <a:latin typeface="Century Gothic" panose="020B0502020202020204" pitchFamily="34" charset="0"/>
              </a:rPr>
              <a:t>Mutual Respect and Tolerance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349" y="2491637"/>
            <a:ext cx="4000647" cy="3769835"/>
          </a:xfrm>
        </p:spPr>
        <p:txBody>
          <a:bodyPr anchor="ctr">
            <a:normAutofit fontScale="92500" lnSpcReduction="10000"/>
          </a:bodyPr>
          <a:lstStyle/>
          <a:p>
            <a:pPr marL="0" indent="0">
              <a:buNone/>
            </a:pPr>
            <a:r>
              <a:rPr lang="en-GB" sz="1700" dirty="0"/>
              <a:t>Mutual respect means we treat others the way we want to be treated. We are kind and polite.</a:t>
            </a:r>
          </a:p>
          <a:p>
            <a:r>
              <a:rPr lang="en-GB" sz="1700" dirty="0"/>
              <a:t>I know my behaviour, actions and words can affect others</a:t>
            </a:r>
          </a:p>
          <a:p>
            <a:r>
              <a:rPr lang="en-GB" sz="1700" dirty="0"/>
              <a:t>I understand and respect that not everyone is the same as me and everyone needs to be treated as an individual</a:t>
            </a:r>
          </a:p>
          <a:p>
            <a:r>
              <a:rPr lang="en-GB" sz="1700" dirty="0"/>
              <a:t>I know that life is not the same for everyone</a:t>
            </a:r>
          </a:p>
          <a:p>
            <a:r>
              <a:rPr lang="en-GB" sz="1700" dirty="0"/>
              <a:t>I understand that people’s faiths and beliefs are different, and I respect that</a:t>
            </a:r>
          </a:p>
          <a:p>
            <a:pPr marL="0" indent="0">
              <a:buNone/>
            </a:pPr>
            <a:r>
              <a:rPr lang="en-GB" sz="1800" dirty="0"/>
              <a:t>Tolerance means we accept and celebrate our differences. We learn about and respect different cultures and religions.</a:t>
            </a:r>
          </a:p>
          <a:p>
            <a:pPr marL="0" indent="0">
              <a:buNone/>
            </a:pPr>
            <a:endParaRPr lang="en-GB" sz="1700" dirty="0"/>
          </a:p>
          <a:p>
            <a:pPr marL="0" indent="0">
              <a:buNone/>
            </a:pPr>
            <a:endParaRPr lang="en-GB" sz="1700" dirty="0"/>
          </a:p>
          <a:p>
            <a:endParaRPr lang="en-GB" sz="1700" dirty="0"/>
          </a:p>
        </p:txBody>
      </p:sp>
      <p:pic>
        <p:nvPicPr>
          <p:cNvPr id="5" name="Picture 4" descr="Hands holding each other's wrists and interlinked to form a circle">
            <a:extLst>
              <a:ext uri="{FF2B5EF4-FFF2-40B4-BE49-F238E27FC236}">
                <a16:creationId xmlns:a16="http://schemas.microsoft.com/office/drawing/2014/main" id="{79BD59F1-529F-D112-8A95-D4F74CCE1E3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2378" r="28744" b="-1"/>
          <a:stretch/>
        </p:blipFill>
        <p:spPr>
          <a:xfrm>
            <a:off x="5143347" y="-10886"/>
            <a:ext cx="4000653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328</Words>
  <Application>Microsoft Office PowerPoint</Application>
  <PresentationFormat>On-screen Show (4:3)</PresentationFormat>
  <Paragraphs>32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Century Gothic</vt:lpstr>
      <vt:lpstr>Office Theme</vt:lpstr>
      <vt:lpstr>British Values</vt:lpstr>
      <vt:lpstr>Introduction</vt:lpstr>
      <vt:lpstr>Democracy</vt:lpstr>
      <vt:lpstr>Rule of Law</vt:lpstr>
      <vt:lpstr>Individual Liberty</vt:lpstr>
      <vt:lpstr>Mutual Respect and Tolerance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L Oakes</dc:creator>
  <cp:keywords/>
  <dc:description>generated using python-pptx</dc:description>
  <cp:lastModifiedBy>L Oakes</cp:lastModifiedBy>
  <cp:revision>2</cp:revision>
  <dcterms:created xsi:type="dcterms:W3CDTF">2013-01-27T09:14:16Z</dcterms:created>
  <dcterms:modified xsi:type="dcterms:W3CDTF">2024-09-13T08:12:54Z</dcterms:modified>
  <cp:category/>
</cp:coreProperties>
</file>